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3"/>
  </p:notesMasterIdLst>
  <p:sldIdLst>
    <p:sldId id="256" r:id="rId2"/>
    <p:sldId id="257" r:id="rId3"/>
    <p:sldId id="260" r:id="rId4"/>
    <p:sldId id="261" r:id="rId5"/>
    <p:sldId id="294" r:id="rId6"/>
    <p:sldId id="262" r:id="rId7"/>
    <p:sldId id="296" r:id="rId8"/>
    <p:sldId id="263" r:id="rId9"/>
    <p:sldId id="297" r:id="rId10"/>
    <p:sldId id="299" r:id="rId11"/>
    <p:sldId id="298" r:id="rId12"/>
    <p:sldId id="266" r:id="rId13"/>
    <p:sldId id="300" r:id="rId14"/>
    <p:sldId id="301" r:id="rId15"/>
    <p:sldId id="302" r:id="rId16"/>
    <p:sldId id="264" r:id="rId17"/>
    <p:sldId id="288" r:id="rId18"/>
    <p:sldId id="289" r:id="rId19"/>
    <p:sldId id="290" r:id="rId20"/>
    <p:sldId id="291" r:id="rId21"/>
    <p:sldId id="292" r:id="rId22"/>
    <p:sldId id="293" r:id="rId23"/>
    <p:sldId id="267"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5" r:id="rId38"/>
    <p:sldId id="284" r:id="rId39"/>
    <p:sldId id="286" r:id="rId40"/>
    <p:sldId id="287" r:id="rId41"/>
    <p:sldId id="269" r:id="rId42"/>
  </p:sldIdLst>
  <p:sldSz cx="18288000" cy="10287000"/>
  <p:notesSz cx="6858000" cy="9144000"/>
  <p:embeddedFontLst>
    <p:embeddedFont>
      <p:font typeface="Calibri (MS)" panose="020B0604020202020204" charset="0"/>
      <p:regular r:id="rId44"/>
    </p:embeddedFont>
    <p:embeddedFont>
      <p:font typeface="Calibri (MS) Bold"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BA3"/>
    <a:srgbClr val="EBCD7B"/>
    <a:srgbClr val="CFA11F"/>
    <a:srgbClr val="D7932D"/>
    <a:srgbClr val="355E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2337" autoAdjust="0"/>
  </p:normalViewPr>
  <p:slideViewPr>
    <p:cSldViewPr>
      <p:cViewPr>
        <p:scale>
          <a:sx n="40" d="100"/>
          <a:sy n="40" d="100"/>
        </p:scale>
        <p:origin x="1116" y="2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doughnutChart>
        <c:varyColors val="1"/>
        <c:ser>
          <c:idx val="0"/>
          <c:order val="0"/>
          <c:tx>
            <c:strRef>
              <c:f>Sheet1!$B$1</c:f>
              <c:strCache>
                <c:ptCount val="1"/>
                <c:pt idx="0">
                  <c:v>Sales</c:v>
                </c:pt>
              </c:strCache>
            </c:strRef>
          </c:tx>
          <c:spPr>
            <a:effectLst>
              <a:softEdge rad="0"/>
            </a:effectLst>
          </c:spPr>
          <c:explosion val="5"/>
          <c:dPt>
            <c:idx val="0"/>
            <c:bubble3D val="0"/>
            <c:spPr>
              <a:solidFill>
                <a:srgbClr val="355E80"/>
              </a:solidFill>
              <a:ln>
                <a:noFill/>
              </a:ln>
              <a:effectLst>
                <a:softEdge rad="0"/>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82E-459D-B2EE-DFC2B1F232D2}"/>
              </c:ext>
            </c:extLst>
          </c:dPt>
          <c:dPt>
            <c:idx val="1"/>
            <c:bubble3D val="0"/>
            <c:spPr>
              <a:solidFill>
                <a:srgbClr val="355E80"/>
              </a:solidFill>
              <a:ln>
                <a:noFill/>
              </a:ln>
              <a:effectLst>
                <a:softEdge rad="0"/>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982E-459D-B2EE-DFC2B1F232D2}"/>
              </c:ext>
            </c:extLst>
          </c:dPt>
          <c:dPt>
            <c:idx val="2"/>
            <c:bubble3D val="0"/>
            <c:spPr>
              <a:solidFill>
                <a:srgbClr val="355E80"/>
              </a:solidFill>
              <a:ln>
                <a:noFill/>
              </a:ln>
              <a:effectLst>
                <a:softEdge rad="0"/>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982E-459D-B2EE-DFC2B1F232D2}"/>
              </c:ext>
            </c:extLst>
          </c:dPt>
          <c:dPt>
            <c:idx val="3"/>
            <c:bubble3D val="0"/>
            <c:spPr>
              <a:solidFill>
                <a:srgbClr val="355E80"/>
              </a:solidFill>
              <a:ln>
                <a:noFill/>
              </a:ln>
              <a:effectLst>
                <a:softEdge rad="0"/>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82E-459D-B2EE-DFC2B1F232D2}"/>
              </c:ext>
            </c:extLst>
          </c:dPt>
          <c:dPt>
            <c:idx val="4"/>
            <c:bubble3D val="0"/>
            <c:spPr>
              <a:solidFill>
                <a:srgbClr val="355E80"/>
              </a:solidFill>
              <a:ln>
                <a:noFill/>
              </a:ln>
              <a:effectLst>
                <a:softEdge rad="0"/>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982E-459D-B2EE-DFC2B1F232D2}"/>
              </c:ext>
            </c:extLst>
          </c:dPt>
          <c:dLbls>
            <c:dLbl>
              <c:idx val="0"/>
              <c:tx>
                <c:rich>
                  <a:bodyPr rot="0" spcFirstLastPara="1" vertOverflow="ellipsis" vert="horz" wrap="square" lIns="38100" tIns="19050" rIns="38100" bIns="19050" anchor="ctr" anchorCtr="1">
                    <a:spAutoFit/>
                  </a:bodyPr>
                  <a:lstStyle/>
                  <a:p>
                    <a:pPr>
                      <a:defRPr sz="4000" b="1" i="0" u="none" strike="noStrike" kern="1200" baseline="0">
                        <a:solidFill>
                          <a:srgbClr val="F5EBA3"/>
                        </a:solidFill>
                        <a:latin typeface="+mn-lt"/>
                        <a:ea typeface="+mn-ea"/>
                        <a:cs typeface="+mn-cs"/>
                      </a:defRPr>
                    </a:pPr>
                    <a:r>
                      <a:rPr lang="en-US" sz="4000" dirty="0">
                        <a:solidFill>
                          <a:srgbClr val="F5EBA3"/>
                        </a:solidFill>
                        <a:effectLst>
                          <a:glow rad="228600">
                            <a:schemeClr val="accent5">
                              <a:satMod val="175000"/>
                              <a:alpha val="40000"/>
                            </a:schemeClr>
                          </a:glow>
                        </a:effectLst>
                      </a:rPr>
                      <a:t>2</a:t>
                    </a:r>
                  </a:p>
                </c:rich>
              </c:tx>
              <c:spPr>
                <a:noFill/>
                <a:ln>
                  <a:noFill/>
                </a:ln>
                <a:effectLst/>
              </c:spPr>
              <c:txPr>
                <a:bodyPr rot="0" spcFirstLastPara="1" vertOverflow="ellipsis" vert="horz" wrap="square" lIns="38100" tIns="19050" rIns="38100" bIns="19050" anchor="ctr" anchorCtr="1">
                  <a:spAutoFit/>
                </a:bodyPr>
                <a:lstStyle/>
                <a:p>
                  <a:pPr>
                    <a:defRPr sz="4000" b="1" i="0" u="none" strike="noStrike" kern="1200" baseline="0">
                      <a:solidFill>
                        <a:srgbClr val="F5EBA3"/>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982E-459D-B2EE-DFC2B1F232D2}"/>
                </c:ext>
              </c:extLst>
            </c:dLbl>
            <c:dLbl>
              <c:idx val="1"/>
              <c:tx>
                <c:rich>
                  <a:bodyPr rot="0" spcFirstLastPara="1" vertOverflow="ellipsis" vert="horz" wrap="square" lIns="38100" tIns="19050" rIns="38100" bIns="19050" anchor="ctr" anchorCtr="1">
                    <a:spAutoFit/>
                  </a:bodyPr>
                  <a:lstStyle/>
                  <a:p>
                    <a:pPr>
                      <a:defRPr sz="3000" b="1" i="0" u="none" strike="noStrike" kern="1200" baseline="0">
                        <a:solidFill>
                          <a:srgbClr val="F5EBA3"/>
                        </a:solidFill>
                        <a:latin typeface="+mn-lt"/>
                        <a:ea typeface="+mn-ea"/>
                        <a:cs typeface="+mn-cs"/>
                      </a:defRPr>
                    </a:pPr>
                    <a:r>
                      <a:rPr lang="en-US" sz="4000" dirty="0">
                        <a:solidFill>
                          <a:srgbClr val="F5EBA3"/>
                        </a:solidFill>
                        <a:effectLst>
                          <a:glow rad="228600">
                            <a:schemeClr val="accent5">
                              <a:satMod val="175000"/>
                              <a:alpha val="40000"/>
                            </a:schemeClr>
                          </a:glow>
                        </a:effectLst>
                      </a:rPr>
                      <a:t>3</a:t>
                    </a:r>
                  </a:p>
                </c:rich>
              </c:tx>
              <c:spPr>
                <a:noFill/>
                <a:ln>
                  <a:noFill/>
                </a:ln>
                <a:effectLst/>
              </c:spPr>
              <c:txPr>
                <a:bodyPr rot="0" spcFirstLastPara="1" vertOverflow="ellipsis" vert="horz" wrap="square" lIns="38100" tIns="19050" rIns="38100" bIns="19050" anchor="ctr" anchorCtr="1">
                  <a:spAutoFit/>
                </a:bodyPr>
                <a:lstStyle/>
                <a:p>
                  <a:pPr>
                    <a:defRPr sz="3000" b="1" i="0" u="none" strike="noStrike" kern="1200" baseline="0">
                      <a:solidFill>
                        <a:srgbClr val="F5EBA3"/>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4-982E-459D-B2EE-DFC2B1F232D2}"/>
                </c:ext>
              </c:extLst>
            </c:dLbl>
            <c:dLbl>
              <c:idx val="2"/>
              <c:tx>
                <c:rich>
                  <a:bodyPr rot="0" spcFirstLastPara="1" vertOverflow="ellipsis" vert="horz" wrap="square" lIns="38100" tIns="19050" rIns="38100" bIns="19050" anchor="ctr" anchorCtr="1">
                    <a:spAutoFit/>
                  </a:bodyPr>
                  <a:lstStyle/>
                  <a:p>
                    <a:pPr>
                      <a:defRPr sz="4000" b="1" i="0" u="none" strike="noStrike" kern="1200" baseline="0">
                        <a:solidFill>
                          <a:srgbClr val="F5EBA3"/>
                        </a:solidFill>
                        <a:effectLst>
                          <a:glow rad="228600">
                            <a:schemeClr val="accent5">
                              <a:satMod val="175000"/>
                              <a:alpha val="40000"/>
                            </a:schemeClr>
                          </a:glow>
                        </a:effectLst>
                        <a:latin typeface="+mn-lt"/>
                        <a:ea typeface="+mn-ea"/>
                        <a:cs typeface="+mn-cs"/>
                      </a:defRPr>
                    </a:pPr>
                    <a:r>
                      <a:rPr lang="en-US" sz="4000">
                        <a:solidFill>
                          <a:srgbClr val="F5EBA3"/>
                        </a:solidFill>
                        <a:effectLst>
                          <a:glow rad="228600">
                            <a:schemeClr val="accent5">
                              <a:satMod val="175000"/>
                              <a:alpha val="40000"/>
                            </a:schemeClr>
                          </a:glow>
                        </a:effectLst>
                      </a:rPr>
                      <a:t>4</a:t>
                    </a:r>
                    <a:endParaRPr lang="en-US" sz="4000" dirty="0">
                      <a:solidFill>
                        <a:srgbClr val="F5EBA3"/>
                      </a:solidFill>
                      <a:effectLst>
                        <a:glow rad="228600">
                          <a:schemeClr val="accent5">
                            <a:satMod val="175000"/>
                            <a:alpha val="40000"/>
                          </a:schemeClr>
                        </a:glow>
                      </a:effectLst>
                    </a:endParaRPr>
                  </a:p>
                </c:rich>
              </c:tx>
              <c:spPr>
                <a:noFill/>
                <a:ln>
                  <a:noFill/>
                </a:ln>
                <a:effectLst/>
              </c:spPr>
              <c:txPr>
                <a:bodyPr rot="0" spcFirstLastPara="1" vertOverflow="ellipsis" vert="horz" wrap="square" lIns="38100" tIns="19050" rIns="38100" bIns="19050" anchor="ctr" anchorCtr="1">
                  <a:spAutoFit/>
                </a:bodyPr>
                <a:lstStyle/>
                <a:p>
                  <a:pPr>
                    <a:defRPr sz="4000" b="1" i="0" u="none" strike="noStrike" kern="1200" baseline="0">
                      <a:solidFill>
                        <a:srgbClr val="F5EBA3"/>
                      </a:solidFill>
                      <a:effectLst>
                        <a:glow rad="228600">
                          <a:schemeClr val="accent5">
                            <a:satMod val="175000"/>
                            <a:alpha val="40000"/>
                          </a:schemeClr>
                        </a:glo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5-982E-459D-B2EE-DFC2B1F232D2}"/>
                </c:ext>
              </c:extLst>
            </c:dLbl>
            <c:dLbl>
              <c:idx val="3"/>
              <c:tx>
                <c:rich>
                  <a:bodyPr rot="0" spcFirstLastPara="1" vertOverflow="ellipsis" vert="horz" wrap="square" lIns="38100" tIns="19050" rIns="38100" bIns="19050" anchor="ctr" anchorCtr="1">
                    <a:noAutofit/>
                  </a:bodyPr>
                  <a:lstStyle/>
                  <a:p>
                    <a:pPr>
                      <a:defRPr sz="1197" b="1" i="0" u="none" strike="noStrike" kern="1200" baseline="0">
                        <a:solidFill>
                          <a:schemeClr val="lt1"/>
                        </a:solidFill>
                        <a:effectLst>
                          <a:glow rad="228600">
                            <a:schemeClr val="accent5">
                              <a:satMod val="175000"/>
                              <a:alpha val="40000"/>
                            </a:schemeClr>
                          </a:glow>
                        </a:effectLst>
                        <a:latin typeface="+mn-lt"/>
                        <a:ea typeface="+mn-ea"/>
                        <a:cs typeface="+mn-cs"/>
                      </a:defRPr>
                    </a:pPr>
                    <a:r>
                      <a:rPr lang="en-US" sz="4000" dirty="0">
                        <a:solidFill>
                          <a:srgbClr val="F5EBA3"/>
                        </a:solidFill>
                        <a:effectLst>
                          <a:glow rad="228600">
                            <a:schemeClr val="accent5">
                              <a:satMod val="175000"/>
                              <a:alpha val="40000"/>
                            </a:schemeClr>
                          </a:glow>
                        </a:effectLst>
                      </a:rPr>
                      <a:t>5</a:t>
                    </a:r>
                  </a:p>
                </c:rich>
              </c:tx>
              <c:spPr>
                <a:noFill/>
                <a:ln>
                  <a:noFill/>
                </a:ln>
                <a:effectLst/>
              </c:spPr>
              <c:txPr>
                <a:bodyPr rot="0" spcFirstLastPara="1" vertOverflow="ellipsis" vert="horz" wrap="square" lIns="38100" tIns="19050" rIns="38100" bIns="19050" anchor="ctr" anchorCtr="1">
                  <a:noAutofit/>
                </a:bodyPr>
                <a:lstStyle/>
                <a:p>
                  <a:pPr>
                    <a:defRPr sz="1197" b="1" i="0" u="none" strike="noStrike" kern="1200" baseline="0">
                      <a:solidFill>
                        <a:schemeClr val="lt1"/>
                      </a:solidFill>
                      <a:effectLst>
                        <a:glow rad="228600">
                          <a:schemeClr val="accent5">
                            <a:satMod val="175000"/>
                            <a:alpha val="40000"/>
                          </a:schemeClr>
                        </a:glow>
                      </a:effectLst>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layout>
                    <c:manualLayout>
                      <c:w val="4.3619269306665133E-2"/>
                      <c:h val="7.3965517241379314E-2"/>
                    </c:manualLayout>
                  </c15:layout>
                  <c15:showDataLabelsRange val="0"/>
                </c:ext>
                <c:ext xmlns:c16="http://schemas.microsoft.com/office/drawing/2014/chart" uri="{C3380CC4-5D6E-409C-BE32-E72D297353CC}">
                  <c16:uniqueId val="{00000001-982E-459D-B2EE-DFC2B1F232D2}"/>
                </c:ext>
              </c:extLst>
            </c:dLbl>
            <c:dLbl>
              <c:idx val="4"/>
              <c:tx>
                <c:rich>
                  <a:bodyPr rot="0" spcFirstLastPara="1" vertOverflow="ellipsis" vert="horz" wrap="square" lIns="38100" tIns="19050" rIns="38100" bIns="19050" anchor="ctr" anchorCtr="1">
                    <a:spAutoFit/>
                  </a:bodyPr>
                  <a:lstStyle/>
                  <a:p>
                    <a:pPr>
                      <a:defRPr sz="3000" b="1" i="0" u="none" strike="noStrike" kern="1200" baseline="0">
                        <a:solidFill>
                          <a:schemeClr val="lt1"/>
                        </a:solidFill>
                        <a:latin typeface="+mn-lt"/>
                        <a:ea typeface="+mn-ea"/>
                        <a:cs typeface="+mn-cs"/>
                      </a:defRPr>
                    </a:pPr>
                    <a:r>
                      <a:rPr lang="en-US" sz="4000" dirty="0">
                        <a:solidFill>
                          <a:srgbClr val="F5EBA3"/>
                        </a:solidFill>
                        <a:effectLst>
                          <a:glow rad="228600">
                            <a:schemeClr val="accent5">
                              <a:satMod val="175000"/>
                              <a:alpha val="40000"/>
                            </a:schemeClr>
                          </a:glow>
                        </a:effectLst>
                      </a:rPr>
                      <a:t>1</a:t>
                    </a:r>
                  </a:p>
                </c:rich>
              </c:tx>
              <c:spPr>
                <a:noFill/>
                <a:ln>
                  <a:noFill/>
                </a:ln>
                <a:effectLst/>
              </c:spPr>
              <c:txPr>
                <a:bodyPr rot="0" spcFirstLastPara="1" vertOverflow="ellipsis" vert="horz" wrap="square" lIns="38100" tIns="19050" rIns="38100" bIns="19050" anchor="ctr" anchorCtr="1">
                  <a:spAutoFit/>
                </a:bodyPr>
                <a:lstStyle/>
                <a:p>
                  <a:pPr>
                    <a:defRPr sz="30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2-982E-459D-B2EE-DFC2B1F232D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1st Qtr</c:v>
                </c:pt>
                <c:pt idx="1">
                  <c:v>2nd Qtr</c:v>
                </c:pt>
                <c:pt idx="2">
                  <c:v>3rd Qtr</c:v>
                </c:pt>
                <c:pt idx="3">
                  <c:v>4th Qtr</c:v>
                </c:pt>
                <c:pt idx="4">
                  <c:v>5th Qtr</c:v>
                </c:pt>
              </c:strCache>
            </c:strRef>
          </c:cat>
          <c:val>
            <c:numRef>
              <c:f>Sheet1!$B$2:$B$6</c:f>
              <c:numCache>
                <c:formatCode>General</c:formatCode>
                <c:ptCount val="5"/>
                <c:pt idx="0">
                  <c:v>1.4</c:v>
                </c:pt>
                <c:pt idx="1">
                  <c:v>1.4</c:v>
                </c:pt>
                <c:pt idx="2">
                  <c:v>1.4</c:v>
                </c:pt>
                <c:pt idx="3">
                  <c:v>1.4</c:v>
                </c:pt>
                <c:pt idx="4">
                  <c:v>1.4</c:v>
                </c:pt>
              </c:numCache>
            </c:numRef>
          </c:val>
          <c:extLst>
            <c:ext xmlns:c16="http://schemas.microsoft.com/office/drawing/2014/chart" uri="{C3380CC4-5D6E-409C-BE32-E72D297353CC}">
              <c16:uniqueId val="{00000000-982E-459D-B2EE-DFC2B1F232D2}"/>
            </c:ext>
          </c:extLst>
        </c:ser>
        <c:dLbls>
          <c:showLegendKey val="0"/>
          <c:showVal val="0"/>
          <c:showCatName val="0"/>
          <c:showSerName val="0"/>
          <c:showPercent val="1"/>
          <c:showBubbleSize val="0"/>
          <c:showLeaderLines val="1"/>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165ABD-5AC8-4519-B86A-C28423AF2BC1}" type="doc">
      <dgm:prSet loTypeId="urn:microsoft.com/office/officeart/2005/8/layout/pyramid1" loCatId="pyramid" qsTypeId="urn:microsoft.com/office/officeart/2005/8/quickstyle/3d2" qsCatId="3D" csTypeId="urn:microsoft.com/office/officeart/2005/8/colors/accent0_3" csCatId="mainScheme" phldr="1"/>
      <dgm:spPr/>
      <dgm:t>
        <a:bodyPr/>
        <a:lstStyle/>
        <a:p>
          <a:endParaRPr lang="en-US"/>
        </a:p>
      </dgm:t>
    </dgm:pt>
    <dgm:pt modelId="{86540C48-9CEB-4921-8738-53867D04BDAB}">
      <dgm:prSet phldrT="[Text]" phldr="0" custT="1"/>
      <dgm:spPr/>
      <dgm:t>
        <a:bodyPr/>
        <a:lstStyle/>
        <a:p>
          <a:r>
            <a:rPr lang="en-US" sz="5000" dirty="0">
              <a:solidFill>
                <a:srgbClr val="F5EBA3"/>
              </a:solidFill>
            </a:rPr>
            <a:t>1</a:t>
          </a:r>
        </a:p>
      </dgm:t>
    </dgm:pt>
    <dgm:pt modelId="{854D471A-BFD3-47F3-AE56-C53AB6207C98}" type="parTrans" cxnId="{2DEB8E4B-08BB-4C3C-B420-4D714A7EDA1E}">
      <dgm:prSet/>
      <dgm:spPr/>
      <dgm:t>
        <a:bodyPr/>
        <a:lstStyle/>
        <a:p>
          <a:endParaRPr lang="en-US"/>
        </a:p>
      </dgm:t>
    </dgm:pt>
    <dgm:pt modelId="{360D06C6-F85B-453C-BABD-ED7A3FC5E461}" type="sibTrans" cxnId="{2DEB8E4B-08BB-4C3C-B420-4D714A7EDA1E}">
      <dgm:prSet/>
      <dgm:spPr/>
      <dgm:t>
        <a:bodyPr/>
        <a:lstStyle/>
        <a:p>
          <a:endParaRPr lang="en-US"/>
        </a:p>
      </dgm:t>
    </dgm:pt>
    <dgm:pt modelId="{CC9F4626-0AE1-49D1-BAAF-1686C69E5C1D}">
      <dgm:prSet phldrT="[Text]" phldr="0" custT="1"/>
      <dgm:spPr/>
      <dgm:t>
        <a:bodyPr/>
        <a:lstStyle/>
        <a:p>
          <a:r>
            <a:rPr lang="en-US" sz="5000" dirty="0">
              <a:solidFill>
                <a:srgbClr val="F5EBA3"/>
              </a:solidFill>
            </a:rPr>
            <a:t>2</a:t>
          </a:r>
        </a:p>
      </dgm:t>
    </dgm:pt>
    <dgm:pt modelId="{2B479026-E206-40B8-8198-539177706A88}" type="parTrans" cxnId="{522126F3-5E82-4DF4-A49E-C9D425D89978}">
      <dgm:prSet/>
      <dgm:spPr/>
      <dgm:t>
        <a:bodyPr/>
        <a:lstStyle/>
        <a:p>
          <a:endParaRPr lang="en-US"/>
        </a:p>
      </dgm:t>
    </dgm:pt>
    <dgm:pt modelId="{5FBC1A7C-B2C6-4FAA-A565-E7CB92F0D964}" type="sibTrans" cxnId="{522126F3-5E82-4DF4-A49E-C9D425D89978}">
      <dgm:prSet/>
      <dgm:spPr/>
      <dgm:t>
        <a:bodyPr/>
        <a:lstStyle/>
        <a:p>
          <a:endParaRPr lang="en-US"/>
        </a:p>
      </dgm:t>
    </dgm:pt>
    <dgm:pt modelId="{AD7DB16D-2CE8-4EFB-8FF7-037946ED2CA8}">
      <dgm:prSet phldrT="[Text]" phldr="0" custT="1"/>
      <dgm:spPr/>
      <dgm:t>
        <a:bodyPr/>
        <a:lstStyle/>
        <a:p>
          <a:r>
            <a:rPr lang="en-US" sz="5000" dirty="0">
              <a:solidFill>
                <a:srgbClr val="F5EBA3"/>
              </a:solidFill>
            </a:rPr>
            <a:t>3</a:t>
          </a:r>
        </a:p>
      </dgm:t>
    </dgm:pt>
    <dgm:pt modelId="{0CB06089-03A3-4919-9038-0AF86F34424A}" type="parTrans" cxnId="{0656CD91-87E5-4D19-8981-4DCC86203EBF}">
      <dgm:prSet/>
      <dgm:spPr/>
      <dgm:t>
        <a:bodyPr/>
        <a:lstStyle/>
        <a:p>
          <a:endParaRPr lang="en-US"/>
        </a:p>
      </dgm:t>
    </dgm:pt>
    <dgm:pt modelId="{91E12C43-E8F5-43A9-B4F8-A5B89C413B84}" type="sibTrans" cxnId="{0656CD91-87E5-4D19-8981-4DCC86203EBF}">
      <dgm:prSet/>
      <dgm:spPr/>
      <dgm:t>
        <a:bodyPr/>
        <a:lstStyle/>
        <a:p>
          <a:endParaRPr lang="en-US"/>
        </a:p>
      </dgm:t>
    </dgm:pt>
    <dgm:pt modelId="{09CC0914-AC23-45CE-B83C-9E3D7F279AA1}">
      <dgm:prSet custT="1"/>
      <dgm:spPr/>
      <dgm:t>
        <a:bodyPr/>
        <a:lstStyle/>
        <a:p>
          <a:r>
            <a:rPr lang="en-US" sz="5000" dirty="0">
              <a:solidFill>
                <a:srgbClr val="F5EBA3"/>
              </a:solidFill>
            </a:rPr>
            <a:t>4</a:t>
          </a:r>
        </a:p>
      </dgm:t>
    </dgm:pt>
    <dgm:pt modelId="{61AE2F84-C379-4D1C-82F4-0F736A018FA0}" type="parTrans" cxnId="{167567EA-F114-40B8-A207-9EE6B7B85058}">
      <dgm:prSet/>
      <dgm:spPr/>
      <dgm:t>
        <a:bodyPr/>
        <a:lstStyle/>
        <a:p>
          <a:endParaRPr lang="en-US"/>
        </a:p>
      </dgm:t>
    </dgm:pt>
    <dgm:pt modelId="{AC7D5AC5-1537-4D4B-85A4-969F5DCD8CA7}" type="sibTrans" cxnId="{167567EA-F114-40B8-A207-9EE6B7B85058}">
      <dgm:prSet/>
      <dgm:spPr/>
      <dgm:t>
        <a:bodyPr/>
        <a:lstStyle/>
        <a:p>
          <a:endParaRPr lang="en-US"/>
        </a:p>
      </dgm:t>
    </dgm:pt>
    <dgm:pt modelId="{52349ABB-4989-4912-877F-712FFC63A023}" type="pres">
      <dgm:prSet presAssocID="{BD165ABD-5AC8-4519-B86A-C28423AF2BC1}" presName="Name0" presStyleCnt="0">
        <dgm:presLayoutVars>
          <dgm:dir/>
          <dgm:animLvl val="lvl"/>
          <dgm:resizeHandles val="exact"/>
        </dgm:presLayoutVars>
      </dgm:prSet>
      <dgm:spPr/>
    </dgm:pt>
    <dgm:pt modelId="{AAED117A-1339-483C-9AAA-DD95899D8BD7}" type="pres">
      <dgm:prSet presAssocID="{86540C48-9CEB-4921-8738-53867D04BDAB}" presName="Name8" presStyleCnt="0"/>
      <dgm:spPr/>
    </dgm:pt>
    <dgm:pt modelId="{33DAA46C-C6CC-488F-BBB3-5B8FBAA219E3}" type="pres">
      <dgm:prSet presAssocID="{86540C48-9CEB-4921-8738-53867D04BDAB}" presName="level" presStyleLbl="node1" presStyleIdx="0" presStyleCnt="4">
        <dgm:presLayoutVars>
          <dgm:chMax val="1"/>
          <dgm:bulletEnabled val="1"/>
        </dgm:presLayoutVars>
      </dgm:prSet>
      <dgm:spPr/>
    </dgm:pt>
    <dgm:pt modelId="{2767E06D-43B6-4DFF-B0EF-1EADD45FFC29}" type="pres">
      <dgm:prSet presAssocID="{86540C48-9CEB-4921-8738-53867D04BDAB}" presName="levelTx" presStyleLbl="revTx" presStyleIdx="0" presStyleCnt="0">
        <dgm:presLayoutVars>
          <dgm:chMax val="1"/>
          <dgm:bulletEnabled val="1"/>
        </dgm:presLayoutVars>
      </dgm:prSet>
      <dgm:spPr/>
    </dgm:pt>
    <dgm:pt modelId="{6DEBB6C5-C000-416E-8235-A647F3BCDD03}" type="pres">
      <dgm:prSet presAssocID="{CC9F4626-0AE1-49D1-BAAF-1686C69E5C1D}" presName="Name8" presStyleCnt="0"/>
      <dgm:spPr/>
    </dgm:pt>
    <dgm:pt modelId="{1D222CA1-DA22-426F-A994-93914C35B192}" type="pres">
      <dgm:prSet presAssocID="{CC9F4626-0AE1-49D1-BAAF-1686C69E5C1D}" presName="level" presStyleLbl="node1" presStyleIdx="1" presStyleCnt="4">
        <dgm:presLayoutVars>
          <dgm:chMax val="1"/>
          <dgm:bulletEnabled val="1"/>
        </dgm:presLayoutVars>
      </dgm:prSet>
      <dgm:spPr/>
    </dgm:pt>
    <dgm:pt modelId="{114ADEBE-B17F-4FC9-B64E-E8EC19892EC2}" type="pres">
      <dgm:prSet presAssocID="{CC9F4626-0AE1-49D1-BAAF-1686C69E5C1D}" presName="levelTx" presStyleLbl="revTx" presStyleIdx="0" presStyleCnt="0">
        <dgm:presLayoutVars>
          <dgm:chMax val="1"/>
          <dgm:bulletEnabled val="1"/>
        </dgm:presLayoutVars>
      </dgm:prSet>
      <dgm:spPr/>
    </dgm:pt>
    <dgm:pt modelId="{19C17115-9C71-4018-BD71-6AE44D1D4DAE}" type="pres">
      <dgm:prSet presAssocID="{AD7DB16D-2CE8-4EFB-8FF7-037946ED2CA8}" presName="Name8" presStyleCnt="0"/>
      <dgm:spPr/>
    </dgm:pt>
    <dgm:pt modelId="{23159405-D719-4FD4-866F-60EB6462575E}" type="pres">
      <dgm:prSet presAssocID="{AD7DB16D-2CE8-4EFB-8FF7-037946ED2CA8}" presName="level" presStyleLbl="node1" presStyleIdx="2" presStyleCnt="4">
        <dgm:presLayoutVars>
          <dgm:chMax val="1"/>
          <dgm:bulletEnabled val="1"/>
        </dgm:presLayoutVars>
      </dgm:prSet>
      <dgm:spPr/>
    </dgm:pt>
    <dgm:pt modelId="{94F2EA28-8090-4FBB-ADCD-6EA8B11D76DB}" type="pres">
      <dgm:prSet presAssocID="{AD7DB16D-2CE8-4EFB-8FF7-037946ED2CA8}" presName="levelTx" presStyleLbl="revTx" presStyleIdx="0" presStyleCnt="0">
        <dgm:presLayoutVars>
          <dgm:chMax val="1"/>
          <dgm:bulletEnabled val="1"/>
        </dgm:presLayoutVars>
      </dgm:prSet>
      <dgm:spPr/>
    </dgm:pt>
    <dgm:pt modelId="{684B2ACB-C6EB-42C2-AC59-C7E33301A20D}" type="pres">
      <dgm:prSet presAssocID="{09CC0914-AC23-45CE-B83C-9E3D7F279AA1}" presName="Name8" presStyleCnt="0"/>
      <dgm:spPr/>
    </dgm:pt>
    <dgm:pt modelId="{A157EDE4-390D-478A-8C3B-A621A3968C15}" type="pres">
      <dgm:prSet presAssocID="{09CC0914-AC23-45CE-B83C-9E3D7F279AA1}" presName="level" presStyleLbl="node1" presStyleIdx="3" presStyleCnt="4">
        <dgm:presLayoutVars>
          <dgm:chMax val="1"/>
          <dgm:bulletEnabled val="1"/>
        </dgm:presLayoutVars>
      </dgm:prSet>
      <dgm:spPr/>
    </dgm:pt>
    <dgm:pt modelId="{A898F019-9D8C-4BCA-AB52-C3D6F8EEB576}" type="pres">
      <dgm:prSet presAssocID="{09CC0914-AC23-45CE-B83C-9E3D7F279AA1}" presName="levelTx" presStyleLbl="revTx" presStyleIdx="0" presStyleCnt="0">
        <dgm:presLayoutVars>
          <dgm:chMax val="1"/>
          <dgm:bulletEnabled val="1"/>
        </dgm:presLayoutVars>
      </dgm:prSet>
      <dgm:spPr/>
    </dgm:pt>
  </dgm:ptLst>
  <dgm:cxnLst>
    <dgm:cxn modelId="{5EEF3830-AA57-4CA3-A457-332DD9DED450}" type="presOf" srcId="{09CC0914-AC23-45CE-B83C-9E3D7F279AA1}" destId="{A157EDE4-390D-478A-8C3B-A621A3968C15}" srcOrd="0" destOrd="0" presId="urn:microsoft.com/office/officeart/2005/8/layout/pyramid1"/>
    <dgm:cxn modelId="{3062944A-BFB5-4E9C-92FD-6F457DCA29C1}" type="presOf" srcId="{CC9F4626-0AE1-49D1-BAAF-1686C69E5C1D}" destId="{114ADEBE-B17F-4FC9-B64E-E8EC19892EC2}" srcOrd="1" destOrd="0" presId="urn:microsoft.com/office/officeart/2005/8/layout/pyramid1"/>
    <dgm:cxn modelId="{2DEB8E4B-08BB-4C3C-B420-4D714A7EDA1E}" srcId="{BD165ABD-5AC8-4519-B86A-C28423AF2BC1}" destId="{86540C48-9CEB-4921-8738-53867D04BDAB}" srcOrd="0" destOrd="0" parTransId="{854D471A-BFD3-47F3-AE56-C53AB6207C98}" sibTransId="{360D06C6-F85B-453C-BABD-ED7A3FC5E461}"/>
    <dgm:cxn modelId="{FC645B8B-2786-408A-9548-C960AD88A91B}" type="presOf" srcId="{09CC0914-AC23-45CE-B83C-9E3D7F279AA1}" destId="{A898F019-9D8C-4BCA-AB52-C3D6F8EEB576}" srcOrd="1" destOrd="0" presId="urn:microsoft.com/office/officeart/2005/8/layout/pyramid1"/>
    <dgm:cxn modelId="{1D32A78D-CB47-4356-A9CF-77893249C877}" type="presOf" srcId="{AD7DB16D-2CE8-4EFB-8FF7-037946ED2CA8}" destId="{23159405-D719-4FD4-866F-60EB6462575E}" srcOrd="0" destOrd="0" presId="urn:microsoft.com/office/officeart/2005/8/layout/pyramid1"/>
    <dgm:cxn modelId="{91D4458E-A106-41F2-8B04-893BC4AB32AE}" type="presOf" srcId="{BD165ABD-5AC8-4519-B86A-C28423AF2BC1}" destId="{52349ABB-4989-4912-877F-712FFC63A023}" srcOrd="0" destOrd="0" presId="urn:microsoft.com/office/officeart/2005/8/layout/pyramid1"/>
    <dgm:cxn modelId="{0656CD91-87E5-4D19-8981-4DCC86203EBF}" srcId="{BD165ABD-5AC8-4519-B86A-C28423AF2BC1}" destId="{AD7DB16D-2CE8-4EFB-8FF7-037946ED2CA8}" srcOrd="2" destOrd="0" parTransId="{0CB06089-03A3-4919-9038-0AF86F34424A}" sibTransId="{91E12C43-E8F5-43A9-B4F8-A5B89C413B84}"/>
    <dgm:cxn modelId="{50D1CE93-6E4F-4266-9188-8FA43698AE0E}" type="presOf" srcId="{CC9F4626-0AE1-49D1-BAAF-1686C69E5C1D}" destId="{1D222CA1-DA22-426F-A994-93914C35B192}" srcOrd="0" destOrd="0" presId="urn:microsoft.com/office/officeart/2005/8/layout/pyramid1"/>
    <dgm:cxn modelId="{2E9D8DBD-AD5C-4D8A-BB51-95DDA446F555}" type="presOf" srcId="{86540C48-9CEB-4921-8738-53867D04BDAB}" destId="{33DAA46C-C6CC-488F-BBB3-5B8FBAA219E3}" srcOrd="0" destOrd="0" presId="urn:microsoft.com/office/officeart/2005/8/layout/pyramid1"/>
    <dgm:cxn modelId="{0BA6D4BE-9727-4809-8EF1-94777A77FB37}" type="presOf" srcId="{AD7DB16D-2CE8-4EFB-8FF7-037946ED2CA8}" destId="{94F2EA28-8090-4FBB-ADCD-6EA8B11D76DB}" srcOrd="1" destOrd="0" presId="urn:microsoft.com/office/officeart/2005/8/layout/pyramid1"/>
    <dgm:cxn modelId="{C52BB1D7-625A-488C-8291-B0AD6EF32E2A}" type="presOf" srcId="{86540C48-9CEB-4921-8738-53867D04BDAB}" destId="{2767E06D-43B6-4DFF-B0EF-1EADD45FFC29}" srcOrd="1" destOrd="0" presId="urn:microsoft.com/office/officeart/2005/8/layout/pyramid1"/>
    <dgm:cxn modelId="{167567EA-F114-40B8-A207-9EE6B7B85058}" srcId="{BD165ABD-5AC8-4519-B86A-C28423AF2BC1}" destId="{09CC0914-AC23-45CE-B83C-9E3D7F279AA1}" srcOrd="3" destOrd="0" parTransId="{61AE2F84-C379-4D1C-82F4-0F736A018FA0}" sibTransId="{AC7D5AC5-1537-4D4B-85A4-969F5DCD8CA7}"/>
    <dgm:cxn modelId="{522126F3-5E82-4DF4-A49E-C9D425D89978}" srcId="{BD165ABD-5AC8-4519-B86A-C28423AF2BC1}" destId="{CC9F4626-0AE1-49D1-BAAF-1686C69E5C1D}" srcOrd="1" destOrd="0" parTransId="{2B479026-E206-40B8-8198-539177706A88}" sibTransId="{5FBC1A7C-B2C6-4FAA-A565-E7CB92F0D964}"/>
    <dgm:cxn modelId="{2704F321-8949-4A13-AAC3-82BE3051C2E7}" type="presParOf" srcId="{52349ABB-4989-4912-877F-712FFC63A023}" destId="{AAED117A-1339-483C-9AAA-DD95899D8BD7}" srcOrd="0" destOrd="0" presId="urn:microsoft.com/office/officeart/2005/8/layout/pyramid1"/>
    <dgm:cxn modelId="{B5604FF7-E6B8-456C-87F5-42CC531BDC63}" type="presParOf" srcId="{AAED117A-1339-483C-9AAA-DD95899D8BD7}" destId="{33DAA46C-C6CC-488F-BBB3-5B8FBAA219E3}" srcOrd="0" destOrd="0" presId="urn:microsoft.com/office/officeart/2005/8/layout/pyramid1"/>
    <dgm:cxn modelId="{68361720-F073-4189-AC06-541D1C262B51}" type="presParOf" srcId="{AAED117A-1339-483C-9AAA-DD95899D8BD7}" destId="{2767E06D-43B6-4DFF-B0EF-1EADD45FFC29}" srcOrd="1" destOrd="0" presId="urn:microsoft.com/office/officeart/2005/8/layout/pyramid1"/>
    <dgm:cxn modelId="{5335E958-8EA6-4D0C-8907-1BC9E916E80B}" type="presParOf" srcId="{52349ABB-4989-4912-877F-712FFC63A023}" destId="{6DEBB6C5-C000-416E-8235-A647F3BCDD03}" srcOrd="1" destOrd="0" presId="urn:microsoft.com/office/officeart/2005/8/layout/pyramid1"/>
    <dgm:cxn modelId="{E819AADF-EF00-4861-A11B-26C5EA663FD8}" type="presParOf" srcId="{6DEBB6C5-C000-416E-8235-A647F3BCDD03}" destId="{1D222CA1-DA22-426F-A994-93914C35B192}" srcOrd="0" destOrd="0" presId="urn:microsoft.com/office/officeart/2005/8/layout/pyramid1"/>
    <dgm:cxn modelId="{FE39DADF-6577-4C9F-B534-C55DCEBAA492}" type="presParOf" srcId="{6DEBB6C5-C000-416E-8235-A647F3BCDD03}" destId="{114ADEBE-B17F-4FC9-B64E-E8EC19892EC2}" srcOrd="1" destOrd="0" presId="urn:microsoft.com/office/officeart/2005/8/layout/pyramid1"/>
    <dgm:cxn modelId="{F4697FDE-19EA-48E1-8085-5DEA326E7BAD}" type="presParOf" srcId="{52349ABB-4989-4912-877F-712FFC63A023}" destId="{19C17115-9C71-4018-BD71-6AE44D1D4DAE}" srcOrd="2" destOrd="0" presId="urn:microsoft.com/office/officeart/2005/8/layout/pyramid1"/>
    <dgm:cxn modelId="{B6EEF2CB-00A3-4384-AECE-606C31A1A0A8}" type="presParOf" srcId="{19C17115-9C71-4018-BD71-6AE44D1D4DAE}" destId="{23159405-D719-4FD4-866F-60EB6462575E}" srcOrd="0" destOrd="0" presId="urn:microsoft.com/office/officeart/2005/8/layout/pyramid1"/>
    <dgm:cxn modelId="{E008FBDE-AEBD-42D3-963F-5974ACC65F48}" type="presParOf" srcId="{19C17115-9C71-4018-BD71-6AE44D1D4DAE}" destId="{94F2EA28-8090-4FBB-ADCD-6EA8B11D76DB}" srcOrd="1" destOrd="0" presId="urn:microsoft.com/office/officeart/2005/8/layout/pyramid1"/>
    <dgm:cxn modelId="{20C51B27-DB90-47F4-BBA6-007BA9AA0F87}" type="presParOf" srcId="{52349ABB-4989-4912-877F-712FFC63A023}" destId="{684B2ACB-C6EB-42C2-AC59-C7E33301A20D}" srcOrd="3" destOrd="0" presId="urn:microsoft.com/office/officeart/2005/8/layout/pyramid1"/>
    <dgm:cxn modelId="{F02C7498-E53E-4349-857B-76143B6FDBD7}" type="presParOf" srcId="{684B2ACB-C6EB-42C2-AC59-C7E33301A20D}" destId="{A157EDE4-390D-478A-8C3B-A621A3968C15}" srcOrd="0" destOrd="0" presId="urn:microsoft.com/office/officeart/2005/8/layout/pyramid1"/>
    <dgm:cxn modelId="{33E59A1C-FDE9-4BC3-8231-7BF70CFE75AD}" type="presParOf" srcId="{684B2ACB-C6EB-42C2-AC59-C7E33301A20D}" destId="{A898F019-9D8C-4BCA-AB52-C3D6F8EEB576}"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662485-29AD-473D-B226-A044329A5123}" type="doc">
      <dgm:prSet loTypeId="urn:microsoft.com/office/officeart/2005/8/layout/vList4" loCatId="picture" qsTypeId="urn:microsoft.com/office/officeart/2005/8/quickstyle/3d1" qsCatId="3D" csTypeId="urn:microsoft.com/office/officeart/2005/8/colors/accent1_2" csCatId="accent1" phldr="1"/>
      <dgm:spPr/>
      <dgm:t>
        <a:bodyPr/>
        <a:lstStyle/>
        <a:p>
          <a:endParaRPr lang="en-US"/>
        </a:p>
      </dgm:t>
    </dgm:pt>
    <dgm:pt modelId="{7CC6C93E-DC5C-4D7F-B297-06595FBED394}">
      <dgm:prSet phldrT="[Text]" phldr="0" custT="1">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pPr>
            <a:buNone/>
          </a:pPr>
          <a:r>
            <a:rPr lang="en-US" sz="2600" dirty="0"/>
            <a:t> </a:t>
          </a:r>
          <a:r>
            <a:rPr lang="en-US" sz="3000" b="1" dirty="0">
              <a:solidFill>
                <a:srgbClr val="F5EBA3"/>
              </a:solidFill>
            </a:rPr>
            <a:t>Accuracy</a:t>
          </a:r>
          <a:r>
            <a:rPr lang="en-US" sz="2600" dirty="0">
              <a:solidFill>
                <a:srgbClr val="F5EBA3"/>
              </a:solidFill>
            </a:rPr>
            <a:t>: </a:t>
          </a:r>
          <a:r>
            <a:rPr lang="en-US" sz="2800" b="0" i="0" dirty="0">
              <a:solidFill>
                <a:srgbClr val="F5EBA3"/>
              </a:solidFill>
            </a:rPr>
            <a:t>0.9631</a:t>
          </a:r>
          <a:r>
            <a:rPr lang="en-US" sz="2600" b="1" i="0" dirty="0">
              <a:solidFill>
                <a:srgbClr val="F5EBA3"/>
              </a:solidFill>
            </a:rPr>
            <a:t> 	</a:t>
          </a:r>
          <a:r>
            <a:rPr lang="en-US" sz="3000" b="1" i="0" dirty="0">
              <a:solidFill>
                <a:srgbClr val="F5EBA3"/>
              </a:solidFill>
            </a:rPr>
            <a:t>F1-score: </a:t>
          </a:r>
          <a:r>
            <a:rPr lang="en-US" sz="2800" b="0" i="0" dirty="0">
              <a:solidFill>
                <a:srgbClr val="F5EBA3"/>
              </a:solidFill>
            </a:rPr>
            <a:t>0.9633</a:t>
          </a:r>
          <a:r>
            <a:rPr lang="en-US" sz="3000" b="1" i="0" dirty="0">
              <a:solidFill>
                <a:srgbClr val="F5EBA3"/>
              </a:solidFill>
            </a:rPr>
            <a:t> </a:t>
          </a:r>
          <a:endParaRPr lang="en-US" sz="3000" b="1" dirty="0">
            <a:solidFill>
              <a:srgbClr val="F5EBA3"/>
            </a:solidFill>
          </a:endParaRPr>
        </a:p>
      </dgm:t>
    </dgm:pt>
    <dgm:pt modelId="{97647EAD-AD54-496D-830B-10519E4CBAEC}" type="parTrans" cxnId="{C1141465-5DD1-4AF8-9214-9362B97F45B1}">
      <dgm:prSet/>
      <dgm:spPr/>
      <dgm:t>
        <a:bodyPr/>
        <a:lstStyle/>
        <a:p>
          <a:endParaRPr lang="en-US"/>
        </a:p>
      </dgm:t>
    </dgm:pt>
    <dgm:pt modelId="{EF6E5480-2655-49EF-A32C-3821427F76AA}" type="sibTrans" cxnId="{C1141465-5DD1-4AF8-9214-9362B97F45B1}">
      <dgm:prSet/>
      <dgm:spPr/>
      <dgm:t>
        <a:bodyPr/>
        <a:lstStyle/>
        <a:p>
          <a:endParaRPr lang="en-US"/>
        </a:p>
      </dgm:t>
    </dgm:pt>
    <dgm:pt modelId="{44605687-F170-46D7-9532-A6B48784253A}">
      <dgm:prSet phldrT="[Text]" custT="1">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pPr>
            <a:buNone/>
          </a:pPr>
          <a:r>
            <a:rPr lang="en-US" sz="3000" b="1" dirty="0">
              <a:solidFill>
                <a:srgbClr val="F5EBA3"/>
              </a:solidFill>
            </a:rPr>
            <a:t>Accuracy</a:t>
          </a:r>
          <a:r>
            <a:rPr lang="en-US" sz="3100" dirty="0">
              <a:solidFill>
                <a:srgbClr val="F5EBA3"/>
              </a:solidFill>
            </a:rPr>
            <a:t>: </a:t>
          </a:r>
          <a:r>
            <a:rPr lang="en-US" sz="2800" dirty="0">
              <a:solidFill>
                <a:srgbClr val="F5EBA3"/>
              </a:solidFill>
            </a:rPr>
            <a:t>0.9430</a:t>
          </a:r>
          <a:r>
            <a:rPr lang="en-US" sz="3100" b="1" i="0" dirty="0">
              <a:solidFill>
                <a:srgbClr val="F5EBA3"/>
              </a:solidFill>
            </a:rPr>
            <a:t>          </a:t>
          </a:r>
          <a:r>
            <a:rPr lang="en-US" sz="3000" b="1" i="0" dirty="0">
              <a:solidFill>
                <a:srgbClr val="F5EBA3"/>
              </a:solidFill>
            </a:rPr>
            <a:t>F1-score</a:t>
          </a:r>
          <a:r>
            <a:rPr lang="en-US" sz="3100" b="1" i="0" dirty="0">
              <a:solidFill>
                <a:srgbClr val="F5EBA3"/>
              </a:solidFill>
            </a:rPr>
            <a:t>: </a:t>
          </a:r>
          <a:r>
            <a:rPr lang="en-US" sz="2800" b="0" i="0" dirty="0">
              <a:solidFill>
                <a:srgbClr val="F5EBA3"/>
              </a:solidFill>
            </a:rPr>
            <a:t>0.9437</a:t>
          </a:r>
          <a:r>
            <a:rPr lang="en-US" sz="3100" b="1" i="0" dirty="0">
              <a:solidFill>
                <a:srgbClr val="F5EBA3"/>
              </a:solidFill>
            </a:rPr>
            <a:t> </a:t>
          </a:r>
          <a:endParaRPr lang="en-US" sz="3100" b="1" dirty="0">
            <a:solidFill>
              <a:srgbClr val="F5EBA3"/>
            </a:solidFill>
          </a:endParaRPr>
        </a:p>
        <a:p>
          <a:pPr>
            <a:buNone/>
          </a:pPr>
          <a:r>
            <a:rPr lang="en-US" sz="3100" b="1" dirty="0">
              <a:solidFill>
                <a:srgbClr val="F5EBA3"/>
              </a:solidFill>
            </a:rPr>
            <a:t>AUC: </a:t>
          </a:r>
          <a:r>
            <a:rPr lang="en-US" sz="2800" b="0" dirty="0">
              <a:solidFill>
                <a:srgbClr val="F5EBA3"/>
              </a:solidFill>
            </a:rPr>
            <a:t>0.9988</a:t>
          </a:r>
          <a:r>
            <a:rPr lang="en-US" sz="3100" b="0" i="0" dirty="0"/>
            <a:t> 	          </a:t>
          </a:r>
          <a:r>
            <a:rPr lang="en-US" sz="3100" b="1" i="0" dirty="0">
              <a:solidFill>
                <a:srgbClr val="F5EBA3"/>
              </a:solidFill>
            </a:rPr>
            <a:t>Time</a:t>
          </a:r>
          <a:r>
            <a:rPr lang="en-US" sz="3100" b="0" i="0" dirty="0">
              <a:solidFill>
                <a:srgbClr val="F5EBA3"/>
              </a:solidFill>
            </a:rPr>
            <a:t>: 2033 s</a:t>
          </a:r>
          <a:endParaRPr lang="en-US" sz="3100" dirty="0"/>
        </a:p>
      </dgm:t>
    </dgm:pt>
    <dgm:pt modelId="{3B655CB3-6A2C-46A7-8BE6-EDCC4D65DF48}" type="parTrans" cxnId="{FF874936-3A46-48F8-8BD8-2C7F2D21E4CC}">
      <dgm:prSet/>
      <dgm:spPr/>
      <dgm:t>
        <a:bodyPr/>
        <a:lstStyle/>
        <a:p>
          <a:endParaRPr lang="en-US"/>
        </a:p>
      </dgm:t>
    </dgm:pt>
    <dgm:pt modelId="{553408B6-AF53-4665-A51F-3DB9DF949803}" type="sibTrans" cxnId="{FF874936-3A46-48F8-8BD8-2C7F2D21E4CC}">
      <dgm:prSet/>
      <dgm:spPr/>
      <dgm:t>
        <a:bodyPr/>
        <a:lstStyle/>
        <a:p>
          <a:endParaRPr lang="en-US"/>
        </a:p>
      </dgm:t>
    </dgm:pt>
    <dgm:pt modelId="{97A71BF6-B629-4489-9CD9-C09266C353F5}">
      <dgm:prSet phldrT="[Text]" custT="1">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pPr>
            <a:buNone/>
          </a:pPr>
          <a:r>
            <a:rPr lang="en-US" sz="3000" b="1" dirty="0">
              <a:solidFill>
                <a:srgbClr val="F5EBA3"/>
              </a:solidFill>
            </a:rPr>
            <a:t>Accuracy</a:t>
          </a:r>
          <a:r>
            <a:rPr lang="en-US" sz="3000" dirty="0">
              <a:solidFill>
                <a:srgbClr val="F5EBA3"/>
              </a:solidFill>
            </a:rPr>
            <a:t>: </a:t>
          </a:r>
          <a:r>
            <a:rPr lang="en-US" sz="2800" dirty="0">
              <a:solidFill>
                <a:srgbClr val="F5EBA3"/>
              </a:solidFill>
            </a:rPr>
            <a:t>0.7521</a:t>
          </a:r>
          <a:r>
            <a:rPr lang="en-US" sz="3000" b="1" i="0" dirty="0">
              <a:solidFill>
                <a:srgbClr val="F5EBA3"/>
              </a:solidFill>
            </a:rPr>
            <a:t>          F1-score: </a:t>
          </a:r>
          <a:r>
            <a:rPr lang="en-US" sz="2800" b="0" i="0" dirty="0">
              <a:solidFill>
                <a:srgbClr val="F5EBA3"/>
              </a:solidFill>
            </a:rPr>
            <a:t>0.7553</a:t>
          </a:r>
          <a:r>
            <a:rPr lang="en-US" sz="3000" b="1" i="0" dirty="0">
              <a:solidFill>
                <a:srgbClr val="F5EBA3"/>
              </a:solidFill>
            </a:rPr>
            <a:t> </a:t>
          </a:r>
          <a:endParaRPr lang="en-US" sz="3000" b="1" dirty="0">
            <a:solidFill>
              <a:srgbClr val="F5EBA3"/>
            </a:solidFill>
          </a:endParaRPr>
        </a:p>
        <a:p>
          <a:pPr>
            <a:buNone/>
          </a:pPr>
          <a:r>
            <a:rPr lang="en-US" sz="3000" b="1" dirty="0">
              <a:solidFill>
                <a:srgbClr val="F5EBA3"/>
              </a:solidFill>
            </a:rPr>
            <a:t>AUC: </a:t>
          </a:r>
          <a:r>
            <a:rPr lang="en-US" sz="2800" b="0" dirty="0">
              <a:solidFill>
                <a:srgbClr val="F5EBA3"/>
              </a:solidFill>
            </a:rPr>
            <a:t>0.9819</a:t>
          </a:r>
          <a:r>
            <a:rPr lang="en-US" sz="3000" b="0" i="0" dirty="0"/>
            <a:t> 	        </a:t>
          </a:r>
          <a:r>
            <a:rPr lang="en-US" sz="3000" b="1" i="0" dirty="0">
              <a:solidFill>
                <a:srgbClr val="F5EBA3"/>
              </a:solidFill>
            </a:rPr>
            <a:t>Time</a:t>
          </a:r>
          <a:r>
            <a:rPr lang="en-US" sz="3000" b="0" i="0" dirty="0">
              <a:solidFill>
                <a:srgbClr val="F5EBA3"/>
              </a:solidFill>
            </a:rPr>
            <a:t>: </a:t>
          </a:r>
          <a:r>
            <a:rPr lang="en-US" sz="2800" b="0" i="0" dirty="0">
              <a:solidFill>
                <a:srgbClr val="F5EBA3"/>
              </a:solidFill>
            </a:rPr>
            <a:t>3982</a:t>
          </a:r>
          <a:r>
            <a:rPr lang="en-US" sz="3000" b="0" i="0" dirty="0">
              <a:solidFill>
                <a:srgbClr val="F5EBA3"/>
              </a:solidFill>
            </a:rPr>
            <a:t> s</a:t>
          </a:r>
          <a:endParaRPr lang="en-US" sz="3000" dirty="0"/>
        </a:p>
      </dgm:t>
    </dgm:pt>
    <dgm:pt modelId="{2CFBA25E-E034-487B-A0EF-0D3E84F01502}" type="parTrans" cxnId="{E67F9FFA-16D8-404F-8A5D-78273D5912B9}">
      <dgm:prSet/>
      <dgm:spPr/>
      <dgm:t>
        <a:bodyPr/>
        <a:lstStyle/>
        <a:p>
          <a:endParaRPr lang="en-US"/>
        </a:p>
      </dgm:t>
    </dgm:pt>
    <dgm:pt modelId="{D140201F-AC1A-46C1-B592-253B355A3E77}" type="sibTrans" cxnId="{E67F9FFA-16D8-404F-8A5D-78273D5912B9}">
      <dgm:prSet/>
      <dgm:spPr/>
      <dgm:t>
        <a:bodyPr/>
        <a:lstStyle/>
        <a:p>
          <a:endParaRPr lang="en-US"/>
        </a:p>
      </dgm:t>
    </dgm:pt>
    <dgm:pt modelId="{0E46B6E1-A993-48F5-8484-3B87AB6A3149}">
      <dgm:prSet>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endParaRPr lang="en-US"/>
        </a:p>
      </dgm:t>
    </dgm:pt>
    <dgm:pt modelId="{E4FBE148-2131-4C5D-B63C-1022672C0BC8}" type="parTrans" cxnId="{1F0BC219-2ED4-4507-8A2C-18ED01C418D7}">
      <dgm:prSet/>
      <dgm:spPr/>
      <dgm:t>
        <a:bodyPr/>
        <a:lstStyle/>
        <a:p>
          <a:endParaRPr lang="en-US"/>
        </a:p>
      </dgm:t>
    </dgm:pt>
    <dgm:pt modelId="{DB4FA5D3-F2DE-45FA-93D7-60BDDC2B07C1}" type="sibTrans" cxnId="{1F0BC219-2ED4-4507-8A2C-18ED01C418D7}">
      <dgm:prSet/>
      <dgm:spPr/>
      <dgm:t>
        <a:bodyPr/>
        <a:lstStyle/>
        <a:p>
          <a:endParaRPr lang="en-US"/>
        </a:p>
      </dgm:t>
    </dgm:pt>
    <dgm:pt modelId="{F8748F5E-51F1-4A11-B215-07CAFBD38F14}">
      <dgm:prSet phldrT="[Text]" phldr="0" custT="1">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pPr>
            <a:buNone/>
          </a:pPr>
          <a:r>
            <a:rPr lang="en-US" sz="2000" dirty="0"/>
            <a:t>  </a:t>
          </a:r>
          <a:r>
            <a:rPr lang="en-US" sz="3000" b="1" dirty="0">
              <a:solidFill>
                <a:srgbClr val="F5EBA3"/>
              </a:solidFill>
            </a:rPr>
            <a:t>AUC: </a:t>
          </a:r>
          <a:r>
            <a:rPr lang="en-US" sz="2800" b="0" i="0" dirty="0">
              <a:solidFill>
                <a:srgbClr val="F5EBA3"/>
              </a:solidFill>
            </a:rPr>
            <a:t>0.9993</a:t>
          </a:r>
          <a:r>
            <a:rPr lang="en-US" sz="3000" b="0" i="0" dirty="0"/>
            <a:t> 	         </a:t>
          </a:r>
          <a:r>
            <a:rPr lang="en-US" sz="3000" b="1" i="0" dirty="0">
              <a:solidFill>
                <a:srgbClr val="F5EBA3"/>
              </a:solidFill>
            </a:rPr>
            <a:t>Time</a:t>
          </a:r>
          <a:r>
            <a:rPr lang="en-US" sz="3000" b="0" i="0" dirty="0">
              <a:solidFill>
                <a:srgbClr val="F5EBA3"/>
              </a:solidFill>
            </a:rPr>
            <a:t>: </a:t>
          </a:r>
          <a:r>
            <a:rPr lang="en-US" sz="2800" b="0" i="0" dirty="0">
              <a:solidFill>
                <a:srgbClr val="F5EBA3"/>
              </a:solidFill>
            </a:rPr>
            <a:t>2435 s</a:t>
          </a:r>
          <a:endParaRPr lang="en-US" sz="2800" b="1" dirty="0">
            <a:solidFill>
              <a:srgbClr val="F5EBA3"/>
            </a:solidFill>
          </a:endParaRPr>
        </a:p>
      </dgm:t>
    </dgm:pt>
    <dgm:pt modelId="{D8C81A9B-3E88-4AD6-8B9D-D909045DD7FB}" type="parTrans" cxnId="{2F6645F4-7B78-48D9-A886-08504B1437B9}">
      <dgm:prSet/>
      <dgm:spPr/>
      <dgm:t>
        <a:bodyPr/>
        <a:lstStyle/>
        <a:p>
          <a:endParaRPr lang="en-US"/>
        </a:p>
      </dgm:t>
    </dgm:pt>
    <dgm:pt modelId="{F04ECCF1-0280-48B4-A103-29D3F9600DC5}" type="sibTrans" cxnId="{2F6645F4-7B78-48D9-A886-08504B1437B9}">
      <dgm:prSet/>
      <dgm:spPr/>
      <dgm:t>
        <a:bodyPr/>
        <a:lstStyle/>
        <a:p>
          <a:endParaRPr lang="en-US"/>
        </a:p>
      </dgm:t>
    </dgm:pt>
    <dgm:pt modelId="{7E602F82-D6AA-461A-AC60-9E52A2F34D28}">
      <dgm:prSet>
        <dgm:style>
          <a:lnRef idx="0">
            <a:scrgbClr r="0" g="0" b="0"/>
          </a:lnRef>
          <a:fillRef idx="0">
            <a:scrgbClr r="0" g="0" b="0"/>
          </a:fillRef>
          <a:effectRef idx="0">
            <a:scrgbClr r="0" g="0" b="0"/>
          </a:effectRef>
          <a:fontRef idx="minor">
            <a:schemeClr val="accent5"/>
          </a:fontRef>
        </dgm:style>
      </dgm:prSet>
      <dgm:spPr>
        <a:noFill/>
        <a:ln w="9525" cap="flat" cmpd="sng" algn="ctr">
          <a:solidFill>
            <a:schemeClr val="accent5"/>
          </a:solidFill>
          <a:prstDash val="solid"/>
          <a:round/>
          <a:headEnd type="none" w="med" len="med"/>
          <a:tailEnd type="none" w="med" len="med"/>
        </a:ln>
      </dgm:spPr>
      <dgm:t>
        <a:bodyPr/>
        <a:lstStyle/>
        <a:p>
          <a:endParaRPr lang="en-US"/>
        </a:p>
      </dgm:t>
    </dgm:pt>
    <dgm:pt modelId="{1C71B7DF-19D5-4242-9DC7-42CA61F431F0}" type="sibTrans" cxnId="{C97AEB34-E546-4352-B0CE-1C454635396A}">
      <dgm:prSet/>
      <dgm:spPr/>
      <dgm:t>
        <a:bodyPr/>
        <a:lstStyle/>
        <a:p>
          <a:endParaRPr lang="en-US"/>
        </a:p>
      </dgm:t>
    </dgm:pt>
    <dgm:pt modelId="{188ED56C-4E20-407D-8639-4AEB270910F2}" type="parTrans" cxnId="{C97AEB34-E546-4352-B0CE-1C454635396A}">
      <dgm:prSet/>
      <dgm:spPr/>
      <dgm:t>
        <a:bodyPr/>
        <a:lstStyle/>
        <a:p>
          <a:endParaRPr lang="en-US"/>
        </a:p>
      </dgm:t>
    </dgm:pt>
    <dgm:pt modelId="{2D3C890A-E549-41C7-A22A-7A3DD7387578}" type="pres">
      <dgm:prSet presAssocID="{F4662485-29AD-473D-B226-A044329A5123}" presName="linear" presStyleCnt="0">
        <dgm:presLayoutVars>
          <dgm:dir/>
          <dgm:resizeHandles val="exact"/>
        </dgm:presLayoutVars>
      </dgm:prSet>
      <dgm:spPr/>
    </dgm:pt>
    <dgm:pt modelId="{8904ACEA-1CE3-4B22-95C8-F614B07F4B94}" type="pres">
      <dgm:prSet presAssocID="{7CC6C93E-DC5C-4D7F-B297-06595FBED394}" presName="comp" presStyleCnt="0"/>
      <dgm:spPr/>
    </dgm:pt>
    <dgm:pt modelId="{16A74E76-8950-47D8-9C1D-696CBA03839D}" type="pres">
      <dgm:prSet presAssocID="{7CC6C93E-DC5C-4D7F-B297-06595FBED394}" presName="box" presStyleLbl="node1" presStyleIdx="0" presStyleCnt="5" custLinFactNeighborX="4999" custLinFactNeighborY="-2369"/>
      <dgm:spPr/>
    </dgm:pt>
    <dgm:pt modelId="{D3947DBC-06A3-46AA-8D91-978C4C046D77}" type="pres">
      <dgm:prSet presAssocID="{7CC6C93E-DC5C-4D7F-B297-06595FBED394}" presName="img" presStyleLbl="fgImgPlace1" presStyleIdx="0" presStyleCnt="5">
        <dgm:style>
          <a:lnRef idx="0">
            <a:schemeClr val="accent5"/>
          </a:lnRef>
          <a:fillRef idx="3">
            <a:schemeClr val="accent5"/>
          </a:fillRef>
          <a:effectRef idx="3">
            <a:schemeClr val="accent5"/>
          </a:effectRef>
          <a:fontRef idx="minor">
            <a:schemeClr val="lt1"/>
          </a:fontRef>
        </dgm:style>
      </dgm:prSet>
      <dgm:spPr/>
    </dgm:pt>
    <dgm:pt modelId="{1961EB9F-9E82-4F18-867F-AE2499769418}" type="pres">
      <dgm:prSet presAssocID="{7CC6C93E-DC5C-4D7F-B297-06595FBED394}" presName="text" presStyleLbl="node1" presStyleIdx="0" presStyleCnt="5">
        <dgm:presLayoutVars>
          <dgm:bulletEnabled val="1"/>
        </dgm:presLayoutVars>
      </dgm:prSet>
      <dgm:spPr/>
    </dgm:pt>
    <dgm:pt modelId="{77D37A34-7714-4ADB-B5CE-CB96A509D3EA}" type="pres">
      <dgm:prSet presAssocID="{EF6E5480-2655-49EF-A32C-3821427F76AA}" presName="spacer" presStyleCnt="0"/>
      <dgm:spPr/>
    </dgm:pt>
    <dgm:pt modelId="{88F9AC07-9198-4F03-BFF6-565779DE2A40}" type="pres">
      <dgm:prSet presAssocID="{44605687-F170-46D7-9532-A6B48784253A}" presName="comp" presStyleCnt="0"/>
      <dgm:spPr/>
    </dgm:pt>
    <dgm:pt modelId="{9AD9FD84-4D90-4245-AA79-9DA009A64151}" type="pres">
      <dgm:prSet presAssocID="{44605687-F170-46D7-9532-A6B48784253A}" presName="box" presStyleLbl="node1" presStyleIdx="1" presStyleCnt="5"/>
      <dgm:spPr/>
    </dgm:pt>
    <dgm:pt modelId="{13E51D04-BF98-4308-9963-3D341C89CACC}" type="pres">
      <dgm:prSet presAssocID="{44605687-F170-46D7-9532-A6B48784253A}" presName="img" presStyleLbl="fgImgPlace1" presStyleIdx="1" presStyleCnt="5">
        <dgm:style>
          <a:lnRef idx="0">
            <a:schemeClr val="accent5"/>
          </a:lnRef>
          <a:fillRef idx="3">
            <a:schemeClr val="accent5"/>
          </a:fillRef>
          <a:effectRef idx="3">
            <a:schemeClr val="accent5"/>
          </a:effectRef>
          <a:fontRef idx="minor">
            <a:schemeClr val="lt1"/>
          </a:fontRef>
        </dgm:style>
      </dgm:prSet>
      <dgm:spPr/>
    </dgm:pt>
    <dgm:pt modelId="{4B25A2AD-6502-488B-932F-0405B59B5338}" type="pres">
      <dgm:prSet presAssocID="{44605687-F170-46D7-9532-A6B48784253A}" presName="text" presStyleLbl="node1" presStyleIdx="1" presStyleCnt="5">
        <dgm:presLayoutVars>
          <dgm:bulletEnabled val="1"/>
        </dgm:presLayoutVars>
      </dgm:prSet>
      <dgm:spPr/>
    </dgm:pt>
    <dgm:pt modelId="{213D1E74-9280-4FBC-BBAB-8703FAC196E3}" type="pres">
      <dgm:prSet presAssocID="{553408B6-AF53-4665-A51F-3DB9DF949803}" presName="spacer" presStyleCnt="0"/>
      <dgm:spPr/>
    </dgm:pt>
    <dgm:pt modelId="{B68D47F3-E824-44EF-8B99-3B576D21B01B}" type="pres">
      <dgm:prSet presAssocID="{97A71BF6-B629-4489-9CD9-C09266C353F5}" presName="comp" presStyleCnt="0"/>
      <dgm:spPr/>
    </dgm:pt>
    <dgm:pt modelId="{23AE811D-31AA-4457-9AE4-2E83E249686B}" type="pres">
      <dgm:prSet presAssocID="{97A71BF6-B629-4489-9CD9-C09266C353F5}" presName="box" presStyleLbl="node1" presStyleIdx="2" presStyleCnt="5"/>
      <dgm:spPr/>
    </dgm:pt>
    <dgm:pt modelId="{87ADE97C-5079-4C07-AD1D-B4DFE73053C7}" type="pres">
      <dgm:prSet presAssocID="{97A71BF6-B629-4489-9CD9-C09266C353F5}" presName="img" presStyleLbl="fgImgPlace1" presStyleIdx="2" presStyleCnt="5">
        <dgm:style>
          <a:lnRef idx="0">
            <a:schemeClr val="accent5"/>
          </a:lnRef>
          <a:fillRef idx="3">
            <a:schemeClr val="accent5"/>
          </a:fillRef>
          <a:effectRef idx="3">
            <a:schemeClr val="accent5"/>
          </a:effectRef>
          <a:fontRef idx="minor">
            <a:schemeClr val="lt1"/>
          </a:fontRef>
        </dgm:style>
      </dgm:prSet>
      <dgm:spPr/>
    </dgm:pt>
    <dgm:pt modelId="{1D34B3A3-FD1A-4DEF-8EAA-0B3FD0B12CCB}" type="pres">
      <dgm:prSet presAssocID="{97A71BF6-B629-4489-9CD9-C09266C353F5}" presName="text" presStyleLbl="node1" presStyleIdx="2" presStyleCnt="5">
        <dgm:presLayoutVars>
          <dgm:bulletEnabled val="1"/>
        </dgm:presLayoutVars>
      </dgm:prSet>
      <dgm:spPr/>
    </dgm:pt>
    <dgm:pt modelId="{6CE456C5-6D08-44DD-8064-BDAB4FE4DC6F}" type="pres">
      <dgm:prSet presAssocID="{D140201F-AC1A-46C1-B592-253B355A3E77}" presName="spacer" presStyleCnt="0"/>
      <dgm:spPr/>
    </dgm:pt>
    <dgm:pt modelId="{1C4C606C-3C5E-4413-9C2F-EDB93A993B55}" type="pres">
      <dgm:prSet presAssocID="{7E602F82-D6AA-461A-AC60-9E52A2F34D28}" presName="comp" presStyleCnt="0"/>
      <dgm:spPr/>
    </dgm:pt>
    <dgm:pt modelId="{6F3CD8C3-B4C3-4249-A5C7-F547E69C6E2A}" type="pres">
      <dgm:prSet presAssocID="{7E602F82-D6AA-461A-AC60-9E52A2F34D28}" presName="box" presStyleLbl="node1" presStyleIdx="3" presStyleCnt="5"/>
      <dgm:spPr/>
    </dgm:pt>
    <dgm:pt modelId="{5DFCD0D1-192E-4DD9-B4CE-E0AA698FFC09}" type="pres">
      <dgm:prSet presAssocID="{7E602F82-D6AA-461A-AC60-9E52A2F34D28}" presName="img" presStyleLbl="fgImgPlace1" presStyleIdx="3" presStyleCnt="5">
        <dgm:style>
          <a:lnRef idx="0">
            <a:schemeClr val="accent5"/>
          </a:lnRef>
          <a:fillRef idx="3">
            <a:schemeClr val="accent5"/>
          </a:fillRef>
          <a:effectRef idx="3">
            <a:schemeClr val="accent5"/>
          </a:effectRef>
          <a:fontRef idx="minor">
            <a:schemeClr val="lt1"/>
          </a:fontRef>
        </dgm:style>
      </dgm:prSet>
      <dgm:spPr/>
    </dgm:pt>
    <dgm:pt modelId="{2334AFD7-F94F-4390-BAD4-C52FF5B33E9A}" type="pres">
      <dgm:prSet presAssocID="{7E602F82-D6AA-461A-AC60-9E52A2F34D28}" presName="text" presStyleLbl="node1" presStyleIdx="3" presStyleCnt="5">
        <dgm:presLayoutVars>
          <dgm:bulletEnabled val="1"/>
        </dgm:presLayoutVars>
      </dgm:prSet>
      <dgm:spPr/>
    </dgm:pt>
    <dgm:pt modelId="{D6DFFC05-3406-4800-A36B-B65D9495644A}" type="pres">
      <dgm:prSet presAssocID="{1C71B7DF-19D5-4242-9DC7-42CA61F431F0}" presName="spacer" presStyleCnt="0"/>
      <dgm:spPr/>
    </dgm:pt>
    <dgm:pt modelId="{2B7DE42B-9248-4898-AB51-66D4EC2F0CB3}" type="pres">
      <dgm:prSet presAssocID="{0E46B6E1-A993-48F5-8484-3B87AB6A3149}" presName="comp" presStyleCnt="0"/>
      <dgm:spPr/>
    </dgm:pt>
    <dgm:pt modelId="{555E2CB9-0376-4FC5-B864-2458F7249273}" type="pres">
      <dgm:prSet presAssocID="{0E46B6E1-A993-48F5-8484-3B87AB6A3149}" presName="box" presStyleLbl="node1" presStyleIdx="4" presStyleCnt="5"/>
      <dgm:spPr/>
    </dgm:pt>
    <dgm:pt modelId="{184A2E36-C58E-4A6E-A737-8B46372DAE26}" type="pres">
      <dgm:prSet presAssocID="{0E46B6E1-A993-48F5-8484-3B87AB6A3149}" presName="img" presStyleLbl="fgImgPlace1" presStyleIdx="4" presStyleCnt="5">
        <dgm:style>
          <a:lnRef idx="0">
            <a:schemeClr val="accent5"/>
          </a:lnRef>
          <a:fillRef idx="3">
            <a:schemeClr val="accent5"/>
          </a:fillRef>
          <a:effectRef idx="3">
            <a:schemeClr val="accent5"/>
          </a:effectRef>
          <a:fontRef idx="minor">
            <a:schemeClr val="lt1"/>
          </a:fontRef>
        </dgm:style>
      </dgm:prSet>
      <dgm:spPr/>
    </dgm:pt>
    <dgm:pt modelId="{A3E4849C-5F1D-4E80-A19C-9807D7AFEA32}" type="pres">
      <dgm:prSet presAssocID="{0E46B6E1-A993-48F5-8484-3B87AB6A3149}" presName="text" presStyleLbl="node1" presStyleIdx="4" presStyleCnt="5">
        <dgm:presLayoutVars>
          <dgm:bulletEnabled val="1"/>
        </dgm:presLayoutVars>
      </dgm:prSet>
      <dgm:spPr/>
    </dgm:pt>
  </dgm:ptLst>
  <dgm:cxnLst>
    <dgm:cxn modelId="{B0DDAB09-B6E1-457D-99ED-0CFF181CB9CA}" type="presOf" srcId="{F8748F5E-51F1-4A11-B215-07CAFBD38F14}" destId="{16A74E76-8950-47D8-9C1D-696CBA03839D}" srcOrd="0" destOrd="1" presId="urn:microsoft.com/office/officeart/2005/8/layout/vList4"/>
    <dgm:cxn modelId="{1F0BC219-2ED4-4507-8A2C-18ED01C418D7}" srcId="{F4662485-29AD-473D-B226-A044329A5123}" destId="{0E46B6E1-A993-48F5-8484-3B87AB6A3149}" srcOrd="4" destOrd="0" parTransId="{E4FBE148-2131-4C5D-B63C-1022672C0BC8}" sibTransId="{DB4FA5D3-F2DE-45FA-93D7-60BDDC2B07C1}"/>
    <dgm:cxn modelId="{99B7BD1A-CDAA-47A8-BDB0-D4D4EDBD564C}" type="presOf" srcId="{44605687-F170-46D7-9532-A6B48784253A}" destId="{9AD9FD84-4D90-4245-AA79-9DA009A64151}" srcOrd="0" destOrd="0" presId="urn:microsoft.com/office/officeart/2005/8/layout/vList4"/>
    <dgm:cxn modelId="{C97AEB34-E546-4352-B0CE-1C454635396A}" srcId="{F4662485-29AD-473D-B226-A044329A5123}" destId="{7E602F82-D6AA-461A-AC60-9E52A2F34D28}" srcOrd="3" destOrd="0" parTransId="{188ED56C-4E20-407D-8639-4AEB270910F2}" sibTransId="{1C71B7DF-19D5-4242-9DC7-42CA61F431F0}"/>
    <dgm:cxn modelId="{FF874936-3A46-48F8-8BD8-2C7F2D21E4CC}" srcId="{F4662485-29AD-473D-B226-A044329A5123}" destId="{44605687-F170-46D7-9532-A6B48784253A}" srcOrd="1" destOrd="0" parTransId="{3B655CB3-6A2C-46A7-8BE6-EDCC4D65DF48}" sibTransId="{553408B6-AF53-4665-A51F-3DB9DF949803}"/>
    <dgm:cxn modelId="{C1141465-5DD1-4AF8-9214-9362B97F45B1}" srcId="{F4662485-29AD-473D-B226-A044329A5123}" destId="{7CC6C93E-DC5C-4D7F-B297-06595FBED394}" srcOrd="0" destOrd="0" parTransId="{97647EAD-AD54-496D-830B-10519E4CBAEC}" sibTransId="{EF6E5480-2655-49EF-A32C-3821427F76AA}"/>
    <dgm:cxn modelId="{D4646845-C07B-463F-9542-D1EEE2A7CE59}" type="presOf" srcId="{F4662485-29AD-473D-B226-A044329A5123}" destId="{2D3C890A-E549-41C7-A22A-7A3DD7387578}" srcOrd="0" destOrd="0" presId="urn:microsoft.com/office/officeart/2005/8/layout/vList4"/>
    <dgm:cxn modelId="{85F29F72-0E76-4F86-BF0C-B56C181EDEBD}" type="presOf" srcId="{97A71BF6-B629-4489-9CD9-C09266C353F5}" destId="{23AE811D-31AA-4457-9AE4-2E83E249686B}" srcOrd="0" destOrd="0" presId="urn:microsoft.com/office/officeart/2005/8/layout/vList4"/>
    <dgm:cxn modelId="{6B38A584-0AFD-4A57-859D-2C751244C1F2}" type="presOf" srcId="{0E46B6E1-A993-48F5-8484-3B87AB6A3149}" destId="{555E2CB9-0376-4FC5-B864-2458F7249273}" srcOrd="0" destOrd="0" presId="urn:microsoft.com/office/officeart/2005/8/layout/vList4"/>
    <dgm:cxn modelId="{097BCE8E-6BC3-414C-A127-EC5615052E0A}" type="presOf" srcId="{44605687-F170-46D7-9532-A6B48784253A}" destId="{4B25A2AD-6502-488B-932F-0405B59B5338}" srcOrd="1" destOrd="0" presId="urn:microsoft.com/office/officeart/2005/8/layout/vList4"/>
    <dgm:cxn modelId="{68F2AD91-239E-49A8-ADB9-16F33B50E2BD}" type="presOf" srcId="{97A71BF6-B629-4489-9CD9-C09266C353F5}" destId="{1D34B3A3-FD1A-4DEF-8EAA-0B3FD0B12CCB}" srcOrd="1" destOrd="0" presId="urn:microsoft.com/office/officeart/2005/8/layout/vList4"/>
    <dgm:cxn modelId="{BF9B25B8-8CBB-49F7-B753-7361170CD986}" type="presOf" srcId="{7E602F82-D6AA-461A-AC60-9E52A2F34D28}" destId="{2334AFD7-F94F-4390-BAD4-C52FF5B33E9A}" srcOrd="1" destOrd="0" presId="urn:microsoft.com/office/officeart/2005/8/layout/vList4"/>
    <dgm:cxn modelId="{19A371BF-6840-45CF-A1DC-5F5CFDF84991}" type="presOf" srcId="{7E602F82-D6AA-461A-AC60-9E52A2F34D28}" destId="{6F3CD8C3-B4C3-4249-A5C7-F547E69C6E2A}" srcOrd="0" destOrd="0" presId="urn:microsoft.com/office/officeart/2005/8/layout/vList4"/>
    <dgm:cxn modelId="{87B766CA-19CF-423E-8D9C-5507E24788D6}" type="presOf" srcId="{7CC6C93E-DC5C-4D7F-B297-06595FBED394}" destId="{16A74E76-8950-47D8-9C1D-696CBA03839D}" srcOrd="0" destOrd="0" presId="urn:microsoft.com/office/officeart/2005/8/layout/vList4"/>
    <dgm:cxn modelId="{F20147D7-DED5-4D56-BBE8-E4552E2B5961}" type="presOf" srcId="{F8748F5E-51F1-4A11-B215-07CAFBD38F14}" destId="{1961EB9F-9E82-4F18-867F-AE2499769418}" srcOrd="1" destOrd="1" presId="urn:microsoft.com/office/officeart/2005/8/layout/vList4"/>
    <dgm:cxn modelId="{CF3002DE-1D84-417C-83BE-DD4894A0B27F}" type="presOf" srcId="{7CC6C93E-DC5C-4D7F-B297-06595FBED394}" destId="{1961EB9F-9E82-4F18-867F-AE2499769418}" srcOrd="1" destOrd="0" presId="urn:microsoft.com/office/officeart/2005/8/layout/vList4"/>
    <dgm:cxn modelId="{6FA9FDE6-3E98-4FDD-9614-AA8D3F96E5E5}" type="presOf" srcId="{0E46B6E1-A993-48F5-8484-3B87AB6A3149}" destId="{A3E4849C-5F1D-4E80-A19C-9807D7AFEA32}" srcOrd="1" destOrd="0" presId="urn:microsoft.com/office/officeart/2005/8/layout/vList4"/>
    <dgm:cxn modelId="{2F6645F4-7B78-48D9-A886-08504B1437B9}" srcId="{7CC6C93E-DC5C-4D7F-B297-06595FBED394}" destId="{F8748F5E-51F1-4A11-B215-07CAFBD38F14}" srcOrd="0" destOrd="0" parTransId="{D8C81A9B-3E88-4AD6-8B9D-D909045DD7FB}" sibTransId="{F04ECCF1-0280-48B4-A103-29D3F9600DC5}"/>
    <dgm:cxn modelId="{E67F9FFA-16D8-404F-8A5D-78273D5912B9}" srcId="{F4662485-29AD-473D-B226-A044329A5123}" destId="{97A71BF6-B629-4489-9CD9-C09266C353F5}" srcOrd="2" destOrd="0" parTransId="{2CFBA25E-E034-487B-A0EF-0D3E84F01502}" sibTransId="{D140201F-AC1A-46C1-B592-253B355A3E77}"/>
    <dgm:cxn modelId="{FE9603D1-D606-43E3-9876-8895B3D4BC0F}" type="presParOf" srcId="{2D3C890A-E549-41C7-A22A-7A3DD7387578}" destId="{8904ACEA-1CE3-4B22-95C8-F614B07F4B94}" srcOrd="0" destOrd="0" presId="urn:microsoft.com/office/officeart/2005/8/layout/vList4"/>
    <dgm:cxn modelId="{9830F071-ADCD-4BA7-8DB8-A5DBC41FF651}" type="presParOf" srcId="{8904ACEA-1CE3-4B22-95C8-F614B07F4B94}" destId="{16A74E76-8950-47D8-9C1D-696CBA03839D}" srcOrd="0" destOrd="0" presId="urn:microsoft.com/office/officeart/2005/8/layout/vList4"/>
    <dgm:cxn modelId="{43E2BF5F-CCF0-48D8-8518-2198EBD6B28A}" type="presParOf" srcId="{8904ACEA-1CE3-4B22-95C8-F614B07F4B94}" destId="{D3947DBC-06A3-46AA-8D91-978C4C046D77}" srcOrd="1" destOrd="0" presId="urn:microsoft.com/office/officeart/2005/8/layout/vList4"/>
    <dgm:cxn modelId="{CC329DC9-EA20-4226-8C16-3AC32F373E18}" type="presParOf" srcId="{8904ACEA-1CE3-4B22-95C8-F614B07F4B94}" destId="{1961EB9F-9E82-4F18-867F-AE2499769418}" srcOrd="2" destOrd="0" presId="urn:microsoft.com/office/officeart/2005/8/layout/vList4"/>
    <dgm:cxn modelId="{A0DA72B0-30E8-4D40-9C6C-776AA115B30E}" type="presParOf" srcId="{2D3C890A-E549-41C7-A22A-7A3DD7387578}" destId="{77D37A34-7714-4ADB-B5CE-CB96A509D3EA}" srcOrd="1" destOrd="0" presId="urn:microsoft.com/office/officeart/2005/8/layout/vList4"/>
    <dgm:cxn modelId="{0A078D4A-6E98-479C-A923-3706D026F93A}" type="presParOf" srcId="{2D3C890A-E549-41C7-A22A-7A3DD7387578}" destId="{88F9AC07-9198-4F03-BFF6-565779DE2A40}" srcOrd="2" destOrd="0" presId="urn:microsoft.com/office/officeart/2005/8/layout/vList4"/>
    <dgm:cxn modelId="{D31B1AD4-DFB4-4644-B3CF-B3229528CAF9}" type="presParOf" srcId="{88F9AC07-9198-4F03-BFF6-565779DE2A40}" destId="{9AD9FD84-4D90-4245-AA79-9DA009A64151}" srcOrd="0" destOrd="0" presId="urn:microsoft.com/office/officeart/2005/8/layout/vList4"/>
    <dgm:cxn modelId="{5CC7DDE2-9962-4743-8851-7610F7866170}" type="presParOf" srcId="{88F9AC07-9198-4F03-BFF6-565779DE2A40}" destId="{13E51D04-BF98-4308-9963-3D341C89CACC}" srcOrd="1" destOrd="0" presId="urn:microsoft.com/office/officeart/2005/8/layout/vList4"/>
    <dgm:cxn modelId="{2D67DC0D-C14F-4226-9A34-F4385866DE4E}" type="presParOf" srcId="{88F9AC07-9198-4F03-BFF6-565779DE2A40}" destId="{4B25A2AD-6502-488B-932F-0405B59B5338}" srcOrd="2" destOrd="0" presId="urn:microsoft.com/office/officeart/2005/8/layout/vList4"/>
    <dgm:cxn modelId="{368ED86D-B599-4B8A-BB92-197EB99ECB95}" type="presParOf" srcId="{2D3C890A-E549-41C7-A22A-7A3DD7387578}" destId="{213D1E74-9280-4FBC-BBAB-8703FAC196E3}" srcOrd="3" destOrd="0" presId="urn:microsoft.com/office/officeart/2005/8/layout/vList4"/>
    <dgm:cxn modelId="{0B7D44F0-AFB0-4D8D-A88B-24390C6E313C}" type="presParOf" srcId="{2D3C890A-E549-41C7-A22A-7A3DD7387578}" destId="{B68D47F3-E824-44EF-8B99-3B576D21B01B}" srcOrd="4" destOrd="0" presId="urn:microsoft.com/office/officeart/2005/8/layout/vList4"/>
    <dgm:cxn modelId="{30E7C9AE-75E7-4289-853F-9D1FB4D3F846}" type="presParOf" srcId="{B68D47F3-E824-44EF-8B99-3B576D21B01B}" destId="{23AE811D-31AA-4457-9AE4-2E83E249686B}" srcOrd="0" destOrd="0" presId="urn:microsoft.com/office/officeart/2005/8/layout/vList4"/>
    <dgm:cxn modelId="{3B1FC78C-DAE8-4DF9-B622-4F8BC7AF6C50}" type="presParOf" srcId="{B68D47F3-E824-44EF-8B99-3B576D21B01B}" destId="{87ADE97C-5079-4C07-AD1D-B4DFE73053C7}" srcOrd="1" destOrd="0" presId="urn:microsoft.com/office/officeart/2005/8/layout/vList4"/>
    <dgm:cxn modelId="{D573E412-2116-4AED-BAC1-C73F78750E20}" type="presParOf" srcId="{B68D47F3-E824-44EF-8B99-3B576D21B01B}" destId="{1D34B3A3-FD1A-4DEF-8EAA-0B3FD0B12CCB}" srcOrd="2" destOrd="0" presId="urn:microsoft.com/office/officeart/2005/8/layout/vList4"/>
    <dgm:cxn modelId="{A28B72D2-B1AE-4F7B-B72E-BEA3486C55E7}" type="presParOf" srcId="{2D3C890A-E549-41C7-A22A-7A3DD7387578}" destId="{6CE456C5-6D08-44DD-8064-BDAB4FE4DC6F}" srcOrd="5" destOrd="0" presId="urn:microsoft.com/office/officeart/2005/8/layout/vList4"/>
    <dgm:cxn modelId="{7F518012-801D-4DE6-8DD0-833E481929AF}" type="presParOf" srcId="{2D3C890A-E549-41C7-A22A-7A3DD7387578}" destId="{1C4C606C-3C5E-4413-9C2F-EDB93A993B55}" srcOrd="6" destOrd="0" presId="urn:microsoft.com/office/officeart/2005/8/layout/vList4"/>
    <dgm:cxn modelId="{F8B6DFE9-CD61-4D6C-8FE2-7CF92197F34B}" type="presParOf" srcId="{1C4C606C-3C5E-4413-9C2F-EDB93A993B55}" destId="{6F3CD8C3-B4C3-4249-A5C7-F547E69C6E2A}" srcOrd="0" destOrd="0" presId="urn:microsoft.com/office/officeart/2005/8/layout/vList4"/>
    <dgm:cxn modelId="{431524F4-065E-48F2-BB28-C66B328D6B63}" type="presParOf" srcId="{1C4C606C-3C5E-4413-9C2F-EDB93A993B55}" destId="{5DFCD0D1-192E-4DD9-B4CE-E0AA698FFC09}" srcOrd="1" destOrd="0" presId="urn:microsoft.com/office/officeart/2005/8/layout/vList4"/>
    <dgm:cxn modelId="{4B592454-40ED-4F7A-9447-36BF96FEE114}" type="presParOf" srcId="{1C4C606C-3C5E-4413-9C2F-EDB93A993B55}" destId="{2334AFD7-F94F-4390-BAD4-C52FF5B33E9A}" srcOrd="2" destOrd="0" presId="urn:microsoft.com/office/officeart/2005/8/layout/vList4"/>
    <dgm:cxn modelId="{EE507647-188E-43ED-B6DF-A6E13DBAA5AA}" type="presParOf" srcId="{2D3C890A-E549-41C7-A22A-7A3DD7387578}" destId="{D6DFFC05-3406-4800-A36B-B65D9495644A}" srcOrd="7" destOrd="0" presId="urn:microsoft.com/office/officeart/2005/8/layout/vList4"/>
    <dgm:cxn modelId="{E3E796AD-C7C1-4651-8C10-6A69737F6220}" type="presParOf" srcId="{2D3C890A-E549-41C7-A22A-7A3DD7387578}" destId="{2B7DE42B-9248-4898-AB51-66D4EC2F0CB3}" srcOrd="8" destOrd="0" presId="urn:microsoft.com/office/officeart/2005/8/layout/vList4"/>
    <dgm:cxn modelId="{FB267816-C367-4A61-998F-84B5327BD8F9}" type="presParOf" srcId="{2B7DE42B-9248-4898-AB51-66D4EC2F0CB3}" destId="{555E2CB9-0376-4FC5-B864-2458F7249273}" srcOrd="0" destOrd="0" presId="urn:microsoft.com/office/officeart/2005/8/layout/vList4"/>
    <dgm:cxn modelId="{EA5FB60A-6FF1-452F-B3BF-633A3E16EE64}" type="presParOf" srcId="{2B7DE42B-9248-4898-AB51-66D4EC2F0CB3}" destId="{184A2E36-C58E-4A6E-A737-8B46372DAE26}" srcOrd="1" destOrd="0" presId="urn:microsoft.com/office/officeart/2005/8/layout/vList4"/>
    <dgm:cxn modelId="{7A253F5B-9778-453C-88B8-4A54585691EA}" type="presParOf" srcId="{2B7DE42B-9248-4898-AB51-66D4EC2F0CB3}" destId="{A3E4849C-5F1D-4E80-A19C-9807D7AFEA32}"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425983-B830-41D5-B5E1-D5A291F3D67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F21C84A6-F6DB-4164-9D6F-C0050A9A84E5}">
      <dgm:prSet phldrT="[Text]" phldr="0"/>
      <dgm:spPr/>
      <dgm:t>
        <a:bodyPr/>
        <a:lstStyle/>
        <a:p>
          <a:r>
            <a:rPr lang="en-US" dirty="0"/>
            <a:t>ResNet</a:t>
          </a:r>
        </a:p>
      </dgm:t>
    </dgm:pt>
    <dgm:pt modelId="{E307C55B-AAD1-47A9-8B60-71D182200818}" type="parTrans" cxnId="{B1EFC715-DBF3-4EE8-B9B1-3E9AB8FD4A25}">
      <dgm:prSet/>
      <dgm:spPr/>
      <dgm:t>
        <a:bodyPr/>
        <a:lstStyle/>
        <a:p>
          <a:endParaRPr lang="en-US"/>
        </a:p>
      </dgm:t>
    </dgm:pt>
    <dgm:pt modelId="{6E171066-DE57-4CEB-9D5B-1BB0E2D97799}" type="sibTrans" cxnId="{B1EFC715-DBF3-4EE8-B9B1-3E9AB8FD4A25}">
      <dgm:prSet/>
      <dgm:spPr/>
      <dgm:t>
        <a:bodyPr/>
        <a:lstStyle/>
        <a:p>
          <a:endParaRPr lang="en-US"/>
        </a:p>
      </dgm:t>
    </dgm:pt>
    <dgm:pt modelId="{C9B02481-5D73-4FDC-8FA9-AAD93AA6CF5E}">
      <dgm:prSet phldrT="[Text]"/>
      <dgm:spPr/>
      <dgm:t>
        <a:bodyPr/>
        <a:lstStyle/>
        <a:p>
          <a:pPr>
            <a:buFont typeface="Arial" panose="020B0604020202020204" pitchFamily="34" charset="0"/>
            <a:buChar char="•"/>
          </a:pPr>
          <a:r>
            <a:rPr lang="en-US" b="1" i="0" dirty="0"/>
            <a:t>Paper</a:t>
          </a:r>
          <a:r>
            <a:rPr lang="en-US" b="0" i="0" dirty="0"/>
            <a:t>: He, K., Zhang, X., Ren, S., &amp; Sun, J. (2015). </a:t>
          </a:r>
          <a:r>
            <a:rPr lang="en-US" b="1" i="0" dirty="0"/>
            <a:t>Deep Residual Learning for Image Recognition</a:t>
          </a:r>
          <a:r>
            <a:rPr lang="en-US" b="0" i="0" dirty="0"/>
            <a:t>. </a:t>
          </a:r>
          <a:r>
            <a:rPr lang="en-US" b="0" i="1" dirty="0"/>
            <a:t>2015 IEEE Conference on Computer Vision and Pattern Recognition (CVPR)</a:t>
          </a:r>
          <a:r>
            <a:rPr lang="en-US" b="0" i="0" dirty="0"/>
            <a:t>.</a:t>
          </a:r>
          <a:endParaRPr lang="en-US" dirty="0"/>
        </a:p>
      </dgm:t>
    </dgm:pt>
    <dgm:pt modelId="{8E6A64A3-C941-4754-9B05-919AE22812B5}" type="parTrans" cxnId="{CB931CA6-9679-4CB3-B2F0-C1CBD58F3F56}">
      <dgm:prSet/>
      <dgm:spPr/>
      <dgm:t>
        <a:bodyPr/>
        <a:lstStyle/>
        <a:p>
          <a:endParaRPr lang="en-US"/>
        </a:p>
      </dgm:t>
    </dgm:pt>
    <dgm:pt modelId="{30E7C120-C87C-4852-87A8-6A469891A94F}" type="sibTrans" cxnId="{CB931CA6-9679-4CB3-B2F0-C1CBD58F3F56}">
      <dgm:prSet/>
      <dgm:spPr/>
      <dgm:t>
        <a:bodyPr/>
        <a:lstStyle/>
        <a:p>
          <a:endParaRPr lang="en-US"/>
        </a:p>
      </dgm:t>
    </dgm:pt>
    <dgm:pt modelId="{8F466984-9BD1-4074-B8E8-625E062793DC}">
      <dgm:prSet phldrT="[Text]"/>
      <dgm:spPr/>
      <dgm:t>
        <a:bodyPr/>
        <a:lstStyle/>
        <a:p>
          <a:pPr>
            <a:buFont typeface="Arial" panose="020B0604020202020204" pitchFamily="34" charset="0"/>
            <a:buChar char="•"/>
          </a:pPr>
          <a:r>
            <a:rPr lang="en-US" b="1" i="0" dirty="0"/>
            <a:t>Key Contribution</a:t>
          </a:r>
          <a:r>
            <a:rPr lang="en-US" b="0" i="0" dirty="0"/>
            <a:t>: This landmark paper introduced the </a:t>
          </a:r>
          <a:r>
            <a:rPr lang="en-US" b="1" i="0" dirty="0"/>
            <a:t>residual learning framework</a:t>
          </a:r>
          <a:r>
            <a:rPr lang="en-US" b="0" i="0" dirty="0"/>
            <a:t>. The core innovation is the "skip connection" or "identity shortcut" that bypasses one or more layers, making it easier to optimize extremely deep networks by mitigating the vanishing gradient problem. Your project's use of the ResNet50 base model leverages these pre-trained residual blocks.</a:t>
          </a:r>
          <a:endParaRPr lang="en-US" dirty="0"/>
        </a:p>
      </dgm:t>
    </dgm:pt>
    <dgm:pt modelId="{EC34BF11-CA40-4AB9-B4FC-1A2AAE7D47BB}" type="parTrans" cxnId="{5AC46C73-E413-4268-BE39-EFD4595E090E}">
      <dgm:prSet/>
      <dgm:spPr/>
      <dgm:t>
        <a:bodyPr/>
        <a:lstStyle/>
        <a:p>
          <a:endParaRPr lang="en-US"/>
        </a:p>
      </dgm:t>
    </dgm:pt>
    <dgm:pt modelId="{EE9240D1-A957-4718-93B9-9EA0C7EAC1A8}" type="sibTrans" cxnId="{5AC46C73-E413-4268-BE39-EFD4595E090E}">
      <dgm:prSet/>
      <dgm:spPr/>
      <dgm:t>
        <a:bodyPr/>
        <a:lstStyle/>
        <a:p>
          <a:endParaRPr lang="en-US"/>
        </a:p>
      </dgm:t>
    </dgm:pt>
    <dgm:pt modelId="{CF0AFE56-977B-4BF5-B495-9B60C07338A1}">
      <dgm:prSet phldrT="[Text]" phldr="0"/>
      <dgm:spPr/>
      <dgm:t>
        <a:bodyPr/>
        <a:lstStyle/>
        <a:p>
          <a:r>
            <a:rPr lang="en-US" dirty="0"/>
            <a:t>MobileNet</a:t>
          </a:r>
        </a:p>
      </dgm:t>
    </dgm:pt>
    <dgm:pt modelId="{A515530D-9AE0-4698-9E9B-38E5B5CA17FB}" type="parTrans" cxnId="{C2C8098F-82E6-405F-B473-D246511A13A5}">
      <dgm:prSet/>
      <dgm:spPr/>
      <dgm:t>
        <a:bodyPr/>
        <a:lstStyle/>
        <a:p>
          <a:endParaRPr lang="en-US"/>
        </a:p>
      </dgm:t>
    </dgm:pt>
    <dgm:pt modelId="{A698B2F6-6D17-4703-943D-EA0E6570576F}" type="sibTrans" cxnId="{C2C8098F-82E6-405F-B473-D246511A13A5}">
      <dgm:prSet/>
      <dgm:spPr/>
      <dgm:t>
        <a:bodyPr/>
        <a:lstStyle/>
        <a:p>
          <a:endParaRPr lang="en-US"/>
        </a:p>
      </dgm:t>
    </dgm:pt>
    <dgm:pt modelId="{930EFA75-75FA-4999-B099-FD9F83CA6690}">
      <dgm:prSet phldrT="[Text]"/>
      <dgm:spPr/>
      <dgm:t>
        <a:bodyPr/>
        <a:lstStyle/>
        <a:p>
          <a:pPr>
            <a:buFont typeface="Arial" panose="020B0604020202020204" pitchFamily="34" charset="0"/>
            <a:buChar char="•"/>
          </a:pPr>
          <a:r>
            <a:rPr lang="en-US" b="1" i="0" dirty="0"/>
            <a:t>Paper</a:t>
          </a:r>
          <a:r>
            <a:rPr lang="en-US" b="0" i="0" dirty="0"/>
            <a:t>: Howard, A. G., Zhu, M., Chen, B., </a:t>
          </a:r>
          <a:r>
            <a:rPr lang="en-US" b="0" i="0" dirty="0" err="1"/>
            <a:t>Kalenichenko</a:t>
          </a:r>
          <a:r>
            <a:rPr lang="en-US" b="0" i="0" dirty="0"/>
            <a:t>, D., Wang, W., Weyand, T., </a:t>
          </a:r>
          <a:r>
            <a:rPr lang="en-US" b="0" i="0" dirty="0" err="1"/>
            <a:t>Andreetto</a:t>
          </a:r>
          <a:r>
            <a:rPr lang="en-US" b="0" i="0" dirty="0"/>
            <a:t>, M., &amp; Adam, H. (2017). </a:t>
          </a:r>
          <a:r>
            <a:rPr lang="en-US" b="1" i="0" dirty="0"/>
            <a:t>MobileNets: Efficient Convolutional Neural Networks for Mobile Vision Applications</a:t>
          </a:r>
          <a:r>
            <a:rPr lang="en-US" b="0" i="0" dirty="0"/>
            <a:t>. </a:t>
          </a:r>
          <a:r>
            <a:rPr lang="en-US" b="0" i="1" dirty="0"/>
            <a:t>arXiv:1704.04861</a:t>
          </a:r>
          <a:r>
            <a:rPr lang="en-US" b="0" i="0" dirty="0"/>
            <a:t>.</a:t>
          </a:r>
          <a:endParaRPr lang="en-US" dirty="0"/>
        </a:p>
      </dgm:t>
    </dgm:pt>
    <dgm:pt modelId="{120F0021-BCD6-4B2F-97AB-4C3F7D499D49}" type="parTrans" cxnId="{0A891779-C39B-4228-BBED-634039E6B45A}">
      <dgm:prSet/>
      <dgm:spPr/>
      <dgm:t>
        <a:bodyPr/>
        <a:lstStyle/>
        <a:p>
          <a:endParaRPr lang="en-US"/>
        </a:p>
      </dgm:t>
    </dgm:pt>
    <dgm:pt modelId="{3FFC1B0B-44D3-4B09-AC81-BD4F50155F96}" type="sibTrans" cxnId="{0A891779-C39B-4228-BBED-634039E6B45A}">
      <dgm:prSet/>
      <dgm:spPr/>
      <dgm:t>
        <a:bodyPr/>
        <a:lstStyle/>
        <a:p>
          <a:endParaRPr lang="en-US"/>
        </a:p>
      </dgm:t>
    </dgm:pt>
    <dgm:pt modelId="{1119F2A9-637D-45BD-9BD9-120D14CFAB65}">
      <dgm:prSet phldrT="[Text]"/>
      <dgm:spPr/>
      <dgm:t>
        <a:bodyPr/>
        <a:lstStyle/>
        <a:p>
          <a:pPr>
            <a:buFont typeface="Arial" panose="020B0604020202020204" pitchFamily="34" charset="0"/>
            <a:buChar char="•"/>
          </a:pPr>
          <a:r>
            <a:rPr lang="en-US" b="1" i="0" dirty="0"/>
            <a:t>Key Contribution</a:t>
          </a:r>
          <a:r>
            <a:rPr lang="en-US" b="0" i="0" dirty="0"/>
            <a:t>: This paper introduced an efficient network architecture based on </a:t>
          </a:r>
          <a:r>
            <a:rPr lang="en-US" b="1" i="0" dirty="0" err="1"/>
            <a:t>depthwise</a:t>
          </a:r>
          <a:r>
            <a:rPr lang="en-US" b="1" i="0" dirty="0"/>
            <a:t> separable convolutions</a:t>
          </a:r>
          <a:r>
            <a:rPr lang="en-US" b="0" i="0" dirty="0"/>
            <a:t>. This technique factorizes a standard convolution into a </a:t>
          </a:r>
          <a:r>
            <a:rPr lang="en-US" b="0" i="0" dirty="0" err="1"/>
            <a:t>depthwise</a:t>
          </a:r>
          <a:r>
            <a:rPr lang="en-US" b="0" i="0" dirty="0"/>
            <a:t> convolution (applying a single filter per input channel) followed by a pointwise convolution (1x1 convolution to combine channel outputs), drastically reducing computation and model size. Your code utilizes this efficient base for on-device inference</a:t>
          </a:r>
          <a:endParaRPr lang="en-US" dirty="0"/>
        </a:p>
      </dgm:t>
    </dgm:pt>
    <dgm:pt modelId="{33A6F364-8E5E-424B-B8CB-1ADE9D03163D}" type="parTrans" cxnId="{F28408E8-7CE7-4649-9E0F-B2375A679CB7}">
      <dgm:prSet/>
      <dgm:spPr/>
      <dgm:t>
        <a:bodyPr/>
        <a:lstStyle/>
        <a:p>
          <a:endParaRPr lang="en-US"/>
        </a:p>
      </dgm:t>
    </dgm:pt>
    <dgm:pt modelId="{2E899D7A-BDE8-4929-8E16-4C3805CB0AF9}" type="sibTrans" cxnId="{F28408E8-7CE7-4649-9E0F-B2375A679CB7}">
      <dgm:prSet/>
      <dgm:spPr/>
      <dgm:t>
        <a:bodyPr/>
        <a:lstStyle/>
        <a:p>
          <a:endParaRPr lang="en-US"/>
        </a:p>
      </dgm:t>
    </dgm:pt>
    <dgm:pt modelId="{9B20BBF9-221E-4A9D-BDAF-F0357EB846A1}">
      <dgm:prSet phldrT="[Text]" phldr="0"/>
      <dgm:spPr/>
      <dgm:t>
        <a:bodyPr/>
        <a:lstStyle/>
        <a:p>
          <a:r>
            <a:rPr lang="en-US" dirty="0"/>
            <a:t>Inception_V1</a:t>
          </a:r>
        </a:p>
      </dgm:t>
    </dgm:pt>
    <dgm:pt modelId="{5D099E7C-F100-4E19-BDA0-DAC5FBB2F0E9}" type="parTrans" cxnId="{114063B8-0122-451D-BE76-B252E787EBB1}">
      <dgm:prSet/>
      <dgm:spPr/>
      <dgm:t>
        <a:bodyPr/>
        <a:lstStyle/>
        <a:p>
          <a:endParaRPr lang="en-US"/>
        </a:p>
      </dgm:t>
    </dgm:pt>
    <dgm:pt modelId="{9BFCC94F-B328-489A-BD52-7308C465CD86}" type="sibTrans" cxnId="{114063B8-0122-451D-BE76-B252E787EBB1}">
      <dgm:prSet/>
      <dgm:spPr/>
      <dgm:t>
        <a:bodyPr/>
        <a:lstStyle/>
        <a:p>
          <a:endParaRPr lang="en-US"/>
        </a:p>
      </dgm:t>
    </dgm:pt>
    <dgm:pt modelId="{743B16B3-29E6-4541-A28F-0A773FFC6DFC}">
      <dgm:prSet phldrT="[Text]"/>
      <dgm:spPr/>
      <dgm:t>
        <a:bodyPr/>
        <a:lstStyle/>
        <a:p>
          <a:pPr>
            <a:buFont typeface="Arial" panose="020B0604020202020204" pitchFamily="34" charset="0"/>
            <a:buChar char="•"/>
          </a:pPr>
          <a:r>
            <a:rPr lang="en-US" b="1" i="0" dirty="0"/>
            <a:t>Paper</a:t>
          </a:r>
          <a:r>
            <a:rPr lang="en-US" b="0" i="0" dirty="0"/>
            <a:t>: Szegedy, C., Liu, W., Jia, Y., Sermanet, P., Reed, S., Anguelov, D., Erhan, D., </a:t>
          </a:r>
          <a:r>
            <a:rPr lang="en-US" b="0" i="0" dirty="0" err="1"/>
            <a:t>Vanhoucke</a:t>
          </a:r>
          <a:r>
            <a:rPr lang="en-US" b="0" i="0" dirty="0"/>
            <a:t>, V., &amp; Rabinovich, A. (2014). </a:t>
          </a:r>
          <a:r>
            <a:rPr lang="en-US" b="1" i="0" dirty="0"/>
            <a:t>Going Deeper with Convolutions</a:t>
          </a:r>
          <a:r>
            <a:rPr lang="en-US" b="0" i="0" dirty="0"/>
            <a:t>. </a:t>
          </a:r>
          <a:r>
            <a:rPr lang="en-US" b="0" i="1" dirty="0"/>
            <a:t>2014 IEEE Conference on Computer Vision and Pattern Recognition (CVPR)</a:t>
          </a:r>
          <a:r>
            <a:rPr lang="en-US" b="0" i="0" dirty="0"/>
            <a:t>.</a:t>
          </a:r>
          <a:endParaRPr lang="en-US" dirty="0"/>
        </a:p>
      </dgm:t>
    </dgm:pt>
    <dgm:pt modelId="{2FC70072-84D5-4056-8A4C-A11D6EA7A3DF}" type="parTrans" cxnId="{E7B74356-9CA5-4D1A-95FB-56B91170232A}">
      <dgm:prSet/>
      <dgm:spPr/>
      <dgm:t>
        <a:bodyPr/>
        <a:lstStyle/>
        <a:p>
          <a:endParaRPr lang="en-US"/>
        </a:p>
      </dgm:t>
    </dgm:pt>
    <dgm:pt modelId="{BEA9CB45-A4CB-4B15-B492-E5DF0CD26A9E}" type="sibTrans" cxnId="{E7B74356-9CA5-4D1A-95FB-56B91170232A}">
      <dgm:prSet/>
      <dgm:spPr/>
      <dgm:t>
        <a:bodyPr/>
        <a:lstStyle/>
        <a:p>
          <a:endParaRPr lang="en-US"/>
        </a:p>
      </dgm:t>
    </dgm:pt>
    <dgm:pt modelId="{28182638-D322-4CB7-B008-0DE160BA67B3}">
      <dgm:prSet phldrT="[Text]"/>
      <dgm:spPr/>
      <dgm:t>
        <a:bodyPr/>
        <a:lstStyle/>
        <a:p>
          <a:pPr>
            <a:buFont typeface="Arial" panose="020B0604020202020204" pitchFamily="34" charset="0"/>
            <a:buChar char="•"/>
          </a:pPr>
          <a:r>
            <a:rPr lang="en-US" b="1" i="0" dirty="0"/>
            <a:t>Key Contribution</a:t>
          </a:r>
          <a:r>
            <a:rPr lang="en-US" b="0" i="0" dirty="0"/>
            <a:t>: This paper introduced the </a:t>
          </a:r>
          <a:r>
            <a:rPr lang="en-US" b="1" i="0" dirty="0"/>
            <a:t>Inception module</a:t>
          </a:r>
          <a:r>
            <a:rPr lang="en-US" b="0" i="0" dirty="0"/>
            <a:t>, which performs convolutions with multiple filter sizes (1x1, 3x3, 5x5) in parallel and concatenates their outputs. This allows the network to capture multi-scale features efficiently within the same layer. It also used auxiliary classifiers during training to combat vanishing gradients in deep networks.</a:t>
          </a:r>
          <a:endParaRPr lang="en-US" dirty="0"/>
        </a:p>
      </dgm:t>
    </dgm:pt>
    <dgm:pt modelId="{812BC2DA-BC43-4F83-ACAF-5CF48A5D3A12}" type="parTrans" cxnId="{1B1D2F51-FCEF-4C58-B3F2-C2E7B3307B72}">
      <dgm:prSet/>
      <dgm:spPr/>
      <dgm:t>
        <a:bodyPr/>
        <a:lstStyle/>
        <a:p>
          <a:endParaRPr lang="en-US"/>
        </a:p>
      </dgm:t>
    </dgm:pt>
    <dgm:pt modelId="{425AB611-4071-4EBE-8D3D-8321B055359F}" type="sibTrans" cxnId="{1B1D2F51-FCEF-4C58-B3F2-C2E7B3307B72}">
      <dgm:prSet/>
      <dgm:spPr/>
      <dgm:t>
        <a:bodyPr/>
        <a:lstStyle/>
        <a:p>
          <a:endParaRPr lang="en-US"/>
        </a:p>
      </dgm:t>
    </dgm:pt>
    <dgm:pt modelId="{8D144C0C-E8B8-438E-BBC3-CAC9FC4C9BDD}">
      <dgm:prSet phldrT="[Text]" phldr="0"/>
      <dgm:spPr/>
      <dgm:t>
        <a:bodyPr/>
        <a:lstStyle/>
        <a:p>
          <a:r>
            <a:rPr lang="en-US" dirty="0"/>
            <a:t>VGG_19</a:t>
          </a:r>
        </a:p>
      </dgm:t>
    </dgm:pt>
    <dgm:pt modelId="{AA916243-D469-4329-854C-0F8CE2BFF45C}" type="parTrans" cxnId="{F2CF51EC-185F-448E-9973-D88CAF8EA1F9}">
      <dgm:prSet/>
      <dgm:spPr/>
      <dgm:t>
        <a:bodyPr/>
        <a:lstStyle/>
        <a:p>
          <a:endParaRPr lang="en-US"/>
        </a:p>
      </dgm:t>
    </dgm:pt>
    <dgm:pt modelId="{7493C379-1EFE-496D-A659-EEF660C88484}" type="sibTrans" cxnId="{F2CF51EC-185F-448E-9973-D88CAF8EA1F9}">
      <dgm:prSet/>
      <dgm:spPr/>
      <dgm:t>
        <a:bodyPr/>
        <a:lstStyle/>
        <a:p>
          <a:endParaRPr lang="en-US"/>
        </a:p>
      </dgm:t>
    </dgm:pt>
    <dgm:pt modelId="{ECF4BCB6-3BE4-4ADA-99CC-E8B5C301105F}">
      <dgm:prSet phldrT="[Text]" phldr="0"/>
      <dgm:spPr/>
      <dgm:t>
        <a:bodyPr/>
        <a:lstStyle/>
        <a:p>
          <a:r>
            <a:rPr lang="en-US" dirty="0"/>
            <a:t>VIT</a:t>
          </a:r>
        </a:p>
      </dgm:t>
    </dgm:pt>
    <dgm:pt modelId="{5D215F80-A29F-44C3-85F8-866983F9AAD7}" type="parTrans" cxnId="{4237C7B9-9AB4-4B12-BCD9-2257EE50C64F}">
      <dgm:prSet/>
      <dgm:spPr/>
      <dgm:t>
        <a:bodyPr/>
        <a:lstStyle/>
        <a:p>
          <a:endParaRPr lang="en-US"/>
        </a:p>
      </dgm:t>
    </dgm:pt>
    <dgm:pt modelId="{36CDB937-E4CB-49EA-B906-8FF7B5FE768D}" type="sibTrans" cxnId="{4237C7B9-9AB4-4B12-BCD9-2257EE50C64F}">
      <dgm:prSet/>
      <dgm:spPr/>
      <dgm:t>
        <a:bodyPr/>
        <a:lstStyle/>
        <a:p>
          <a:endParaRPr lang="en-US"/>
        </a:p>
      </dgm:t>
    </dgm:pt>
    <dgm:pt modelId="{DFC3B323-C280-4391-9C94-D97FF400D63B}">
      <dgm:prSet/>
      <dgm:spPr/>
      <dgm:t>
        <a:bodyPr/>
        <a:lstStyle/>
        <a:p>
          <a:pPr>
            <a:buFont typeface="Arial" panose="020B0604020202020204" pitchFamily="34" charset="0"/>
            <a:buChar char="•"/>
          </a:pPr>
          <a:r>
            <a:rPr lang="en-US" b="1" i="0" dirty="0"/>
            <a:t>Paper</a:t>
          </a:r>
          <a:r>
            <a:rPr lang="en-US" b="0" i="0" dirty="0"/>
            <a:t>: Simonyan, K., &amp; Zisserman, A. (2014). </a:t>
          </a:r>
          <a:r>
            <a:rPr lang="en-US" b="1" i="0" dirty="0"/>
            <a:t>Very Deep Convolutional Networks for Large-Scale Image Recognition</a:t>
          </a:r>
          <a:r>
            <a:rPr lang="en-US" b="0" i="0" dirty="0"/>
            <a:t>. </a:t>
          </a:r>
          <a:r>
            <a:rPr lang="en-US" b="0" i="1" dirty="0"/>
            <a:t>International Conference on Learning Representations (ICLR)</a:t>
          </a:r>
          <a:r>
            <a:rPr lang="en-US" b="0" i="0" dirty="0"/>
            <a:t>.</a:t>
          </a:r>
          <a:endParaRPr lang="en-US" dirty="0"/>
        </a:p>
      </dgm:t>
    </dgm:pt>
    <dgm:pt modelId="{41656F11-DB22-4B1C-932F-66ED7327B96D}" type="parTrans" cxnId="{777A22CE-02DF-4325-8D60-1345FE3F2562}">
      <dgm:prSet/>
      <dgm:spPr/>
      <dgm:t>
        <a:bodyPr/>
        <a:lstStyle/>
        <a:p>
          <a:endParaRPr lang="en-US"/>
        </a:p>
      </dgm:t>
    </dgm:pt>
    <dgm:pt modelId="{4C3812B3-9DFD-476D-BF29-7183824B921D}" type="sibTrans" cxnId="{777A22CE-02DF-4325-8D60-1345FE3F2562}">
      <dgm:prSet/>
      <dgm:spPr/>
      <dgm:t>
        <a:bodyPr/>
        <a:lstStyle/>
        <a:p>
          <a:endParaRPr lang="en-US"/>
        </a:p>
      </dgm:t>
    </dgm:pt>
    <dgm:pt modelId="{98F1B4B3-57C9-4348-A39C-0619B568ABA6}">
      <dgm:prSet/>
      <dgm:spPr/>
      <dgm:t>
        <a:bodyPr/>
        <a:lstStyle/>
        <a:p>
          <a:pPr>
            <a:buFont typeface="Arial" panose="020B0604020202020204" pitchFamily="34" charset="0"/>
            <a:buChar char="•"/>
          </a:pPr>
          <a:r>
            <a:rPr lang="en-US" b="1" i="0" dirty="0"/>
            <a:t>Key Contribution</a:t>
          </a:r>
          <a:r>
            <a:rPr lang="en-US" b="0" i="0" dirty="0"/>
            <a:t>: This influential work systematically investigated the effect of </a:t>
          </a:r>
          <a:r>
            <a:rPr lang="en-US" b="1" i="0" dirty="0"/>
            <a:t>convolutional network depth</a:t>
          </a:r>
          <a:r>
            <a:rPr lang="en-US" b="0" i="0" dirty="0"/>
            <a:t> on accuracy. It established a simple, uniform architecture built from stacks of 3x3 convolutional layers and 2x2 max-pooling layers. The VGG16 and VGG19 models (with 16 and 19 weight layers, respectively) became standard benchmarks. Your custom VGG-style model follows this philosophy of sequential convolutional blocks.</a:t>
          </a:r>
          <a:endParaRPr lang="en-US" dirty="0"/>
        </a:p>
      </dgm:t>
    </dgm:pt>
    <dgm:pt modelId="{11665388-E5AC-4A84-8AFF-2A08EDAB5F4D}" type="parTrans" cxnId="{5258E7C3-3238-4801-9395-5592CCFCA5BA}">
      <dgm:prSet/>
      <dgm:spPr/>
      <dgm:t>
        <a:bodyPr/>
        <a:lstStyle/>
        <a:p>
          <a:endParaRPr lang="en-US"/>
        </a:p>
      </dgm:t>
    </dgm:pt>
    <dgm:pt modelId="{273A9FB8-D6CD-4E8D-BDF8-60AFDE402BCE}" type="sibTrans" cxnId="{5258E7C3-3238-4801-9395-5592CCFCA5BA}">
      <dgm:prSet/>
      <dgm:spPr/>
      <dgm:t>
        <a:bodyPr/>
        <a:lstStyle/>
        <a:p>
          <a:endParaRPr lang="en-US"/>
        </a:p>
      </dgm:t>
    </dgm:pt>
    <dgm:pt modelId="{CBC70C4B-ED4C-4189-B493-4700959A48D1}">
      <dgm:prSet/>
      <dgm:spPr/>
      <dgm:t>
        <a:bodyPr/>
        <a:lstStyle/>
        <a:p>
          <a:pPr>
            <a:buFont typeface="Arial" panose="020B0604020202020204" pitchFamily="34" charset="0"/>
            <a:buChar char="•"/>
          </a:pPr>
          <a:r>
            <a:rPr lang="en-US" b="1" i="0" dirty="0"/>
            <a:t>Paper</a:t>
          </a:r>
          <a:r>
            <a:rPr lang="en-US" b="0" i="0" dirty="0"/>
            <a:t>: Dosovitskiy, A., Beyer, L., Kolesnikov, A., Weissenborn, D., Zhai, X., </a:t>
          </a:r>
          <a:r>
            <a:rPr lang="en-US" b="0" i="0" dirty="0" err="1"/>
            <a:t>Unterthiner</a:t>
          </a:r>
          <a:r>
            <a:rPr lang="en-US" b="0" i="0" dirty="0"/>
            <a:t>, T., Dehghani, M., </a:t>
          </a:r>
          <a:r>
            <a:rPr lang="en-US" b="0" i="0" dirty="0" err="1"/>
            <a:t>Minderer</a:t>
          </a:r>
          <a:r>
            <a:rPr lang="en-US" b="0" i="0" dirty="0"/>
            <a:t>, M., </a:t>
          </a:r>
          <a:r>
            <a:rPr lang="en-US" b="0" i="0" dirty="0" err="1"/>
            <a:t>Heigold</a:t>
          </a:r>
          <a:r>
            <a:rPr lang="en-US" b="0" i="0" dirty="0"/>
            <a:t>, G., Gelly, S., </a:t>
          </a:r>
          <a:r>
            <a:rPr lang="en-US" b="0" i="0" dirty="0" err="1"/>
            <a:t>Uszkoreit</a:t>
          </a:r>
          <a:r>
            <a:rPr lang="en-US" b="0" i="0" dirty="0"/>
            <a:t>, J., &amp; </a:t>
          </a:r>
          <a:r>
            <a:rPr lang="en-US" b="0" i="0" dirty="0" err="1"/>
            <a:t>Houlsby</a:t>
          </a:r>
          <a:r>
            <a:rPr lang="en-US" b="0" i="0" dirty="0"/>
            <a:t>, N. (2020). </a:t>
          </a:r>
          <a:r>
            <a:rPr lang="en-US" b="1" i="0" dirty="0"/>
            <a:t>An Image is Worth 16x16 Words: Transformers for Image Recognition at Scale</a:t>
          </a:r>
          <a:r>
            <a:rPr lang="en-US" b="0" i="0" dirty="0"/>
            <a:t>. </a:t>
          </a:r>
          <a:r>
            <a:rPr lang="en-US" b="0" i="1" dirty="0"/>
            <a:t>International Conference on Learning Representations (ICLR)</a:t>
          </a:r>
          <a:endParaRPr lang="en-US" dirty="0"/>
        </a:p>
      </dgm:t>
    </dgm:pt>
    <dgm:pt modelId="{A0391409-0994-405E-860A-6F95EAA5594E}" type="parTrans" cxnId="{E2773E0C-B820-4B11-9D6D-9766B1D0F221}">
      <dgm:prSet/>
      <dgm:spPr/>
      <dgm:t>
        <a:bodyPr/>
        <a:lstStyle/>
        <a:p>
          <a:endParaRPr lang="en-US"/>
        </a:p>
      </dgm:t>
    </dgm:pt>
    <dgm:pt modelId="{90BEA041-FCAB-4336-857C-CBAC0FD07EEB}" type="sibTrans" cxnId="{E2773E0C-B820-4B11-9D6D-9766B1D0F221}">
      <dgm:prSet/>
      <dgm:spPr/>
      <dgm:t>
        <a:bodyPr/>
        <a:lstStyle/>
        <a:p>
          <a:endParaRPr lang="en-US"/>
        </a:p>
      </dgm:t>
    </dgm:pt>
    <dgm:pt modelId="{000A25F6-51A2-415F-8DCF-DB6ADCC6EF69}">
      <dgm:prSet/>
      <dgm:spPr/>
      <dgm:t>
        <a:bodyPr/>
        <a:lstStyle/>
        <a:p>
          <a:pPr>
            <a:buNone/>
          </a:pPr>
          <a:endParaRPr lang="en-US" dirty="0"/>
        </a:p>
      </dgm:t>
    </dgm:pt>
    <dgm:pt modelId="{68879F77-B95F-4FCE-ACB2-D80FDE14FAF1}" type="parTrans" cxnId="{B911DF70-0A1E-4ADC-A1BA-E0DB3D43E933}">
      <dgm:prSet/>
      <dgm:spPr/>
      <dgm:t>
        <a:bodyPr/>
        <a:lstStyle/>
        <a:p>
          <a:endParaRPr lang="en-US"/>
        </a:p>
      </dgm:t>
    </dgm:pt>
    <dgm:pt modelId="{A547FD67-F383-4D97-AD70-8F7844C2FD70}" type="sibTrans" cxnId="{B911DF70-0A1E-4ADC-A1BA-E0DB3D43E933}">
      <dgm:prSet/>
      <dgm:spPr/>
      <dgm:t>
        <a:bodyPr/>
        <a:lstStyle/>
        <a:p>
          <a:endParaRPr lang="en-US"/>
        </a:p>
      </dgm:t>
    </dgm:pt>
    <dgm:pt modelId="{F699C9E3-9B28-4F4A-85A1-4BA236B5009F}">
      <dgm:prSet/>
      <dgm:spPr/>
      <dgm:t>
        <a:bodyPr/>
        <a:lstStyle/>
        <a:p>
          <a:pPr>
            <a:buFont typeface="Arial" panose="020B0604020202020204" pitchFamily="34" charset="0"/>
            <a:buChar char="•"/>
          </a:pPr>
          <a:r>
            <a:rPr lang="en-US" b="1" i="0" dirty="0"/>
            <a:t>Key Contribution</a:t>
          </a:r>
          <a:r>
            <a:rPr lang="en-US" b="0" i="0" dirty="0"/>
            <a:t>: This paper broke from the convolutional paradigm by demonstrating that a </a:t>
          </a:r>
          <a:r>
            <a:rPr lang="en-US" b="1" i="0" dirty="0"/>
            <a:t>pure Transformer architecture</a:t>
          </a:r>
          <a:r>
            <a:rPr lang="en-US" b="0" i="0" dirty="0"/>
            <a:t>, with minimal modifications, could achieve state-of-the-art results on image classification. The key innovation is splitting an image into fixed-size patches, linearly embedding them, and adding position embeddings before feeding the sequence to a standard Transformer encoder.</a:t>
          </a:r>
          <a:endParaRPr lang="en-US" dirty="0"/>
        </a:p>
      </dgm:t>
    </dgm:pt>
    <dgm:pt modelId="{1CBC509B-75B5-4FE2-B45D-D74B581701E9}" type="parTrans" cxnId="{619C305D-12AD-4368-ADF6-D91CA66D75D0}">
      <dgm:prSet/>
      <dgm:spPr/>
      <dgm:t>
        <a:bodyPr/>
        <a:lstStyle/>
        <a:p>
          <a:endParaRPr lang="en-US"/>
        </a:p>
      </dgm:t>
    </dgm:pt>
    <dgm:pt modelId="{6CE04AE7-88AE-4532-8F18-9B6B0F1C6ACA}" type="sibTrans" cxnId="{619C305D-12AD-4368-ADF6-D91CA66D75D0}">
      <dgm:prSet/>
      <dgm:spPr/>
      <dgm:t>
        <a:bodyPr/>
        <a:lstStyle/>
        <a:p>
          <a:endParaRPr lang="en-US"/>
        </a:p>
      </dgm:t>
    </dgm:pt>
    <dgm:pt modelId="{20CC5622-E53F-4E87-B7E3-B0B5461B3D71}" type="pres">
      <dgm:prSet presAssocID="{25425983-B830-41D5-B5E1-D5A291F3D677}" presName="linearFlow" presStyleCnt="0">
        <dgm:presLayoutVars>
          <dgm:dir/>
          <dgm:animLvl val="lvl"/>
          <dgm:resizeHandles val="exact"/>
        </dgm:presLayoutVars>
      </dgm:prSet>
      <dgm:spPr/>
    </dgm:pt>
    <dgm:pt modelId="{197DDA85-D21A-46AF-9DF3-3116C9439202}" type="pres">
      <dgm:prSet presAssocID="{F21C84A6-F6DB-4164-9D6F-C0050A9A84E5}" presName="composite" presStyleCnt="0"/>
      <dgm:spPr/>
    </dgm:pt>
    <dgm:pt modelId="{65A89C41-2321-4A33-8313-BACE34CEB91B}" type="pres">
      <dgm:prSet presAssocID="{F21C84A6-F6DB-4164-9D6F-C0050A9A84E5}" presName="parentText" presStyleLbl="alignNode1" presStyleIdx="0" presStyleCnt="5">
        <dgm:presLayoutVars>
          <dgm:chMax val="1"/>
          <dgm:bulletEnabled val="1"/>
        </dgm:presLayoutVars>
      </dgm:prSet>
      <dgm:spPr/>
    </dgm:pt>
    <dgm:pt modelId="{3A89BCEC-DAAA-45D3-B301-24657F2A5A77}" type="pres">
      <dgm:prSet presAssocID="{F21C84A6-F6DB-4164-9D6F-C0050A9A84E5}" presName="descendantText" presStyleLbl="alignAcc1" presStyleIdx="0" presStyleCnt="5" custScaleY="100000">
        <dgm:presLayoutVars>
          <dgm:bulletEnabled val="1"/>
        </dgm:presLayoutVars>
      </dgm:prSet>
      <dgm:spPr/>
    </dgm:pt>
    <dgm:pt modelId="{01134D6F-6C74-4296-9D98-3FFCB4BFFED1}" type="pres">
      <dgm:prSet presAssocID="{6E171066-DE57-4CEB-9D5B-1BB0E2D97799}" presName="sp" presStyleCnt="0"/>
      <dgm:spPr/>
    </dgm:pt>
    <dgm:pt modelId="{C641062C-DB5D-4909-A457-FDE9EB93623D}" type="pres">
      <dgm:prSet presAssocID="{CF0AFE56-977B-4BF5-B495-9B60C07338A1}" presName="composite" presStyleCnt="0"/>
      <dgm:spPr/>
    </dgm:pt>
    <dgm:pt modelId="{9F0A3F2C-0758-4855-AB19-8AF8479E7FC0}" type="pres">
      <dgm:prSet presAssocID="{CF0AFE56-977B-4BF5-B495-9B60C07338A1}" presName="parentText" presStyleLbl="alignNode1" presStyleIdx="1" presStyleCnt="5">
        <dgm:presLayoutVars>
          <dgm:chMax val="1"/>
          <dgm:bulletEnabled val="1"/>
        </dgm:presLayoutVars>
      </dgm:prSet>
      <dgm:spPr/>
    </dgm:pt>
    <dgm:pt modelId="{B57CD1E7-66E4-4A22-A71F-7A1FF59233F6}" type="pres">
      <dgm:prSet presAssocID="{CF0AFE56-977B-4BF5-B495-9B60C07338A1}" presName="descendantText" presStyleLbl="alignAcc1" presStyleIdx="1" presStyleCnt="5">
        <dgm:presLayoutVars>
          <dgm:bulletEnabled val="1"/>
        </dgm:presLayoutVars>
      </dgm:prSet>
      <dgm:spPr/>
    </dgm:pt>
    <dgm:pt modelId="{F1F6A9ED-FC65-45E6-A58A-257DD3419EF0}" type="pres">
      <dgm:prSet presAssocID="{A698B2F6-6D17-4703-943D-EA0E6570576F}" presName="sp" presStyleCnt="0"/>
      <dgm:spPr/>
    </dgm:pt>
    <dgm:pt modelId="{ADA2C65B-98ED-4BA8-979C-3A32FF6968C3}" type="pres">
      <dgm:prSet presAssocID="{9B20BBF9-221E-4A9D-BDAF-F0357EB846A1}" presName="composite" presStyleCnt="0"/>
      <dgm:spPr/>
    </dgm:pt>
    <dgm:pt modelId="{A2A1D5F8-72D2-4476-9D39-243F6F8FE632}" type="pres">
      <dgm:prSet presAssocID="{9B20BBF9-221E-4A9D-BDAF-F0357EB846A1}" presName="parentText" presStyleLbl="alignNode1" presStyleIdx="2" presStyleCnt="5">
        <dgm:presLayoutVars>
          <dgm:chMax val="1"/>
          <dgm:bulletEnabled val="1"/>
        </dgm:presLayoutVars>
      </dgm:prSet>
      <dgm:spPr/>
    </dgm:pt>
    <dgm:pt modelId="{958559C1-C1A4-4CA7-BF21-9A27984DCA3C}" type="pres">
      <dgm:prSet presAssocID="{9B20BBF9-221E-4A9D-BDAF-F0357EB846A1}" presName="descendantText" presStyleLbl="alignAcc1" presStyleIdx="2" presStyleCnt="5">
        <dgm:presLayoutVars>
          <dgm:bulletEnabled val="1"/>
        </dgm:presLayoutVars>
      </dgm:prSet>
      <dgm:spPr/>
    </dgm:pt>
    <dgm:pt modelId="{7B3C7F7F-29A6-4DAA-8835-4D9C571630A6}" type="pres">
      <dgm:prSet presAssocID="{9BFCC94F-B328-489A-BD52-7308C465CD86}" presName="sp" presStyleCnt="0"/>
      <dgm:spPr/>
    </dgm:pt>
    <dgm:pt modelId="{43BA150F-6509-4815-9A3F-FCF1E5747DF6}" type="pres">
      <dgm:prSet presAssocID="{8D144C0C-E8B8-438E-BBC3-CAC9FC4C9BDD}" presName="composite" presStyleCnt="0"/>
      <dgm:spPr/>
    </dgm:pt>
    <dgm:pt modelId="{5A851B8D-4A6C-4908-B937-87AD5019E895}" type="pres">
      <dgm:prSet presAssocID="{8D144C0C-E8B8-438E-BBC3-CAC9FC4C9BDD}" presName="parentText" presStyleLbl="alignNode1" presStyleIdx="3" presStyleCnt="5">
        <dgm:presLayoutVars>
          <dgm:chMax val="1"/>
          <dgm:bulletEnabled val="1"/>
        </dgm:presLayoutVars>
      </dgm:prSet>
      <dgm:spPr/>
    </dgm:pt>
    <dgm:pt modelId="{536EE59D-A02A-44A2-B133-CF2BA6744A6D}" type="pres">
      <dgm:prSet presAssocID="{8D144C0C-E8B8-438E-BBC3-CAC9FC4C9BDD}" presName="descendantText" presStyleLbl="alignAcc1" presStyleIdx="3" presStyleCnt="5" custScaleY="105824">
        <dgm:presLayoutVars>
          <dgm:bulletEnabled val="1"/>
        </dgm:presLayoutVars>
      </dgm:prSet>
      <dgm:spPr/>
    </dgm:pt>
    <dgm:pt modelId="{277F5F54-1A2C-40BE-A22A-47331D4CF854}" type="pres">
      <dgm:prSet presAssocID="{7493C379-1EFE-496D-A659-EEF660C88484}" presName="sp" presStyleCnt="0"/>
      <dgm:spPr/>
    </dgm:pt>
    <dgm:pt modelId="{E7ABD1B0-B97F-4C01-9005-3D1DDD04B7E8}" type="pres">
      <dgm:prSet presAssocID="{ECF4BCB6-3BE4-4ADA-99CC-E8B5C301105F}" presName="composite" presStyleCnt="0"/>
      <dgm:spPr/>
    </dgm:pt>
    <dgm:pt modelId="{558D7E9D-F8B0-4F71-BAA7-436C3260DE38}" type="pres">
      <dgm:prSet presAssocID="{ECF4BCB6-3BE4-4ADA-99CC-E8B5C301105F}" presName="parentText" presStyleLbl="alignNode1" presStyleIdx="4" presStyleCnt="5">
        <dgm:presLayoutVars>
          <dgm:chMax val="1"/>
          <dgm:bulletEnabled val="1"/>
        </dgm:presLayoutVars>
      </dgm:prSet>
      <dgm:spPr/>
    </dgm:pt>
    <dgm:pt modelId="{8FF49810-20FE-47C7-91F0-46E92A7C07FA}" type="pres">
      <dgm:prSet presAssocID="{ECF4BCB6-3BE4-4ADA-99CC-E8B5C301105F}" presName="descendantText" presStyleLbl="alignAcc1" presStyleIdx="4" presStyleCnt="5">
        <dgm:presLayoutVars>
          <dgm:bulletEnabled val="1"/>
        </dgm:presLayoutVars>
      </dgm:prSet>
      <dgm:spPr/>
    </dgm:pt>
  </dgm:ptLst>
  <dgm:cxnLst>
    <dgm:cxn modelId="{222BE402-6DCD-431E-A193-84557F1958B4}" type="presOf" srcId="{930EFA75-75FA-4999-B099-FD9F83CA6690}" destId="{B57CD1E7-66E4-4A22-A71F-7A1FF59233F6}" srcOrd="0" destOrd="0" presId="urn:microsoft.com/office/officeart/2005/8/layout/chevron2"/>
    <dgm:cxn modelId="{D1B32A04-596F-4915-8B33-0CF5F374C392}" type="presOf" srcId="{DFC3B323-C280-4391-9C94-D97FF400D63B}" destId="{536EE59D-A02A-44A2-B133-CF2BA6744A6D}" srcOrd="0" destOrd="0" presId="urn:microsoft.com/office/officeart/2005/8/layout/chevron2"/>
    <dgm:cxn modelId="{E2773E0C-B820-4B11-9D6D-9766B1D0F221}" srcId="{ECF4BCB6-3BE4-4ADA-99CC-E8B5C301105F}" destId="{CBC70C4B-ED4C-4189-B493-4700959A48D1}" srcOrd="0" destOrd="0" parTransId="{A0391409-0994-405E-860A-6F95EAA5594E}" sibTransId="{90BEA041-FCAB-4336-857C-CBAC0FD07EEB}"/>
    <dgm:cxn modelId="{B1EFC715-DBF3-4EE8-B9B1-3E9AB8FD4A25}" srcId="{25425983-B830-41D5-B5E1-D5A291F3D677}" destId="{F21C84A6-F6DB-4164-9D6F-C0050A9A84E5}" srcOrd="0" destOrd="0" parTransId="{E307C55B-AAD1-47A9-8B60-71D182200818}" sibTransId="{6E171066-DE57-4CEB-9D5B-1BB0E2D97799}"/>
    <dgm:cxn modelId="{FB14CE15-2B2C-473E-B4A3-A428B3FC51C6}" type="presOf" srcId="{743B16B3-29E6-4541-A28F-0A773FFC6DFC}" destId="{958559C1-C1A4-4CA7-BF21-9A27984DCA3C}" srcOrd="0" destOrd="0" presId="urn:microsoft.com/office/officeart/2005/8/layout/chevron2"/>
    <dgm:cxn modelId="{CD9A901A-58A4-432D-861C-B94146D9983E}" type="presOf" srcId="{9B20BBF9-221E-4A9D-BDAF-F0357EB846A1}" destId="{A2A1D5F8-72D2-4476-9D39-243F6F8FE632}" srcOrd="0" destOrd="0" presId="urn:microsoft.com/office/officeart/2005/8/layout/chevron2"/>
    <dgm:cxn modelId="{766F861B-7DB7-4E68-B729-1748F61DB4EF}" type="presOf" srcId="{F699C9E3-9B28-4F4A-85A1-4BA236B5009F}" destId="{8FF49810-20FE-47C7-91F0-46E92A7C07FA}" srcOrd="0" destOrd="1" presId="urn:microsoft.com/office/officeart/2005/8/layout/chevron2"/>
    <dgm:cxn modelId="{26B2C824-8E7A-4D32-9936-19DF211BF943}" type="presOf" srcId="{28182638-D322-4CB7-B008-0DE160BA67B3}" destId="{958559C1-C1A4-4CA7-BF21-9A27984DCA3C}" srcOrd="0" destOrd="1" presId="urn:microsoft.com/office/officeart/2005/8/layout/chevron2"/>
    <dgm:cxn modelId="{984E602C-5C8D-40E3-B397-7DCE463ADE4A}" type="presOf" srcId="{25425983-B830-41D5-B5E1-D5A291F3D677}" destId="{20CC5622-E53F-4E87-B7E3-B0B5461B3D71}" srcOrd="0" destOrd="0" presId="urn:microsoft.com/office/officeart/2005/8/layout/chevron2"/>
    <dgm:cxn modelId="{7D98CE30-BB99-4A33-9BDB-4429EAD8BA59}" type="presOf" srcId="{CF0AFE56-977B-4BF5-B495-9B60C07338A1}" destId="{9F0A3F2C-0758-4855-AB19-8AF8479E7FC0}" srcOrd="0" destOrd="0" presId="urn:microsoft.com/office/officeart/2005/8/layout/chevron2"/>
    <dgm:cxn modelId="{619C305D-12AD-4368-ADF6-D91CA66D75D0}" srcId="{ECF4BCB6-3BE4-4ADA-99CC-E8B5C301105F}" destId="{F699C9E3-9B28-4F4A-85A1-4BA236B5009F}" srcOrd="1" destOrd="0" parTransId="{1CBC509B-75B5-4FE2-B45D-D74B581701E9}" sibTransId="{6CE04AE7-88AE-4532-8F18-9B6B0F1C6ACA}"/>
    <dgm:cxn modelId="{6F24AB61-55C1-47D1-8CE3-B51B9E5C555B}" type="presOf" srcId="{CBC70C4B-ED4C-4189-B493-4700959A48D1}" destId="{8FF49810-20FE-47C7-91F0-46E92A7C07FA}" srcOrd="0" destOrd="0" presId="urn:microsoft.com/office/officeart/2005/8/layout/chevron2"/>
    <dgm:cxn modelId="{9A9E6E65-3767-4A63-903C-767ECBCCE041}" type="presOf" srcId="{C9B02481-5D73-4FDC-8FA9-AAD93AA6CF5E}" destId="{3A89BCEC-DAAA-45D3-B301-24657F2A5A77}" srcOrd="0" destOrd="0" presId="urn:microsoft.com/office/officeart/2005/8/layout/chevron2"/>
    <dgm:cxn modelId="{AAC73D68-6D8A-4D8D-A28A-798796BF863E}" type="presOf" srcId="{98F1B4B3-57C9-4348-A39C-0619B568ABA6}" destId="{536EE59D-A02A-44A2-B133-CF2BA6744A6D}" srcOrd="0" destOrd="1" presId="urn:microsoft.com/office/officeart/2005/8/layout/chevron2"/>
    <dgm:cxn modelId="{B911DF70-0A1E-4ADC-A1BA-E0DB3D43E933}" srcId="{ECF4BCB6-3BE4-4ADA-99CC-E8B5C301105F}" destId="{000A25F6-51A2-415F-8DCF-DB6ADCC6EF69}" srcOrd="2" destOrd="0" parTransId="{68879F77-B95F-4FCE-ACB2-D80FDE14FAF1}" sibTransId="{A547FD67-F383-4D97-AD70-8F7844C2FD70}"/>
    <dgm:cxn modelId="{1B1D2F51-FCEF-4C58-B3F2-C2E7B3307B72}" srcId="{9B20BBF9-221E-4A9D-BDAF-F0357EB846A1}" destId="{28182638-D322-4CB7-B008-0DE160BA67B3}" srcOrd="1" destOrd="0" parTransId="{812BC2DA-BC43-4F83-ACAF-5CF48A5D3A12}" sibTransId="{425AB611-4071-4EBE-8D3D-8321B055359F}"/>
    <dgm:cxn modelId="{5AC46C73-E413-4268-BE39-EFD4595E090E}" srcId="{F21C84A6-F6DB-4164-9D6F-C0050A9A84E5}" destId="{8F466984-9BD1-4074-B8E8-625E062793DC}" srcOrd="1" destOrd="0" parTransId="{EC34BF11-CA40-4AB9-B4FC-1A2AAE7D47BB}" sibTransId="{EE9240D1-A957-4718-93B9-9EA0C7EAC1A8}"/>
    <dgm:cxn modelId="{E7B74356-9CA5-4D1A-95FB-56B91170232A}" srcId="{9B20BBF9-221E-4A9D-BDAF-F0357EB846A1}" destId="{743B16B3-29E6-4541-A28F-0A773FFC6DFC}" srcOrd="0" destOrd="0" parTransId="{2FC70072-84D5-4056-8A4C-A11D6EA7A3DF}" sibTransId="{BEA9CB45-A4CB-4B15-B492-E5DF0CD26A9E}"/>
    <dgm:cxn modelId="{0A891779-C39B-4228-BBED-634039E6B45A}" srcId="{CF0AFE56-977B-4BF5-B495-9B60C07338A1}" destId="{930EFA75-75FA-4999-B099-FD9F83CA6690}" srcOrd="0" destOrd="0" parTransId="{120F0021-BCD6-4B2F-97AB-4C3F7D499D49}" sibTransId="{3FFC1B0B-44D3-4B09-AC81-BD4F50155F96}"/>
    <dgm:cxn modelId="{FB7F347B-8746-4CF7-95B5-909636A51B7E}" type="presOf" srcId="{1119F2A9-637D-45BD-9BD9-120D14CFAB65}" destId="{B57CD1E7-66E4-4A22-A71F-7A1FF59233F6}" srcOrd="0" destOrd="1" presId="urn:microsoft.com/office/officeart/2005/8/layout/chevron2"/>
    <dgm:cxn modelId="{DCA46880-E74C-46AF-88BB-DA052263BC42}" type="presOf" srcId="{F21C84A6-F6DB-4164-9D6F-C0050A9A84E5}" destId="{65A89C41-2321-4A33-8313-BACE34CEB91B}" srcOrd="0" destOrd="0" presId="urn:microsoft.com/office/officeart/2005/8/layout/chevron2"/>
    <dgm:cxn modelId="{C2C8098F-82E6-405F-B473-D246511A13A5}" srcId="{25425983-B830-41D5-B5E1-D5A291F3D677}" destId="{CF0AFE56-977B-4BF5-B495-9B60C07338A1}" srcOrd="1" destOrd="0" parTransId="{A515530D-9AE0-4698-9E9B-38E5B5CA17FB}" sibTransId="{A698B2F6-6D17-4703-943D-EA0E6570576F}"/>
    <dgm:cxn modelId="{C9A6F995-C754-4184-881D-C8C5B1090051}" type="presOf" srcId="{000A25F6-51A2-415F-8DCF-DB6ADCC6EF69}" destId="{8FF49810-20FE-47C7-91F0-46E92A7C07FA}" srcOrd="0" destOrd="2" presId="urn:microsoft.com/office/officeart/2005/8/layout/chevron2"/>
    <dgm:cxn modelId="{CB931CA6-9679-4CB3-B2F0-C1CBD58F3F56}" srcId="{F21C84A6-F6DB-4164-9D6F-C0050A9A84E5}" destId="{C9B02481-5D73-4FDC-8FA9-AAD93AA6CF5E}" srcOrd="0" destOrd="0" parTransId="{8E6A64A3-C941-4754-9B05-919AE22812B5}" sibTransId="{30E7C120-C87C-4852-87A8-6A469891A94F}"/>
    <dgm:cxn modelId="{114063B8-0122-451D-BE76-B252E787EBB1}" srcId="{25425983-B830-41D5-B5E1-D5A291F3D677}" destId="{9B20BBF9-221E-4A9D-BDAF-F0357EB846A1}" srcOrd="2" destOrd="0" parTransId="{5D099E7C-F100-4E19-BDA0-DAC5FBB2F0E9}" sibTransId="{9BFCC94F-B328-489A-BD52-7308C465CD86}"/>
    <dgm:cxn modelId="{4237C7B9-9AB4-4B12-BCD9-2257EE50C64F}" srcId="{25425983-B830-41D5-B5E1-D5A291F3D677}" destId="{ECF4BCB6-3BE4-4ADA-99CC-E8B5C301105F}" srcOrd="4" destOrd="0" parTransId="{5D215F80-A29F-44C3-85F8-866983F9AAD7}" sibTransId="{36CDB937-E4CB-49EA-B906-8FF7B5FE768D}"/>
    <dgm:cxn modelId="{B2A331BF-078A-40BD-AD5C-851724E7AB1D}" type="presOf" srcId="{ECF4BCB6-3BE4-4ADA-99CC-E8B5C301105F}" destId="{558D7E9D-F8B0-4F71-BAA7-436C3260DE38}" srcOrd="0" destOrd="0" presId="urn:microsoft.com/office/officeart/2005/8/layout/chevron2"/>
    <dgm:cxn modelId="{5258E7C3-3238-4801-9395-5592CCFCA5BA}" srcId="{8D144C0C-E8B8-438E-BBC3-CAC9FC4C9BDD}" destId="{98F1B4B3-57C9-4348-A39C-0619B568ABA6}" srcOrd="1" destOrd="0" parTransId="{11665388-E5AC-4A84-8AFF-2A08EDAB5F4D}" sibTransId="{273A9FB8-D6CD-4E8D-BDF8-60AFDE402BCE}"/>
    <dgm:cxn modelId="{777A22CE-02DF-4325-8D60-1345FE3F2562}" srcId="{8D144C0C-E8B8-438E-BBC3-CAC9FC4C9BDD}" destId="{DFC3B323-C280-4391-9C94-D97FF400D63B}" srcOrd="0" destOrd="0" parTransId="{41656F11-DB22-4B1C-932F-66ED7327B96D}" sibTransId="{4C3812B3-9DFD-476D-BF29-7183824B921D}"/>
    <dgm:cxn modelId="{C8BBE1DA-840D-464C-8820-C9D3805C0189}" type="presOf" srcId="{8D144C0C-E8B8-438E-BBC3-CAC9FC4C9BDD}" destId="{5A851B8D-4A6C-4908-B937-87AD5019E895}" srcOrd="0" destOrd="0" presId="urn:microsoft.com/office/officeart/2005/8/layout/chevron2"/>
    <dgm:cxn modelId="{F28408E8-7CE7-4649-9E0F-B2375A679CB7}" srcId="{CF0AFE56-977B-4BF5-B495-9B60C07338A1}" destId="{1119F2A9-637D-45BD-9BD9-120D14CFAB65}" srcOrd="1" destOrd="0" parTransId="{33A6F364-8E5E-424B-B8CB-1ADE9D03163D}" sibTransId="{2E899D7A-BDE8-4929-8E16-4C3805CB0AF9}"/>
    <dgm:cxn modelId="{D25415E9-85BF-48AD-AD89-C345B256CD90}" type="presOf" srcId="{8F466984-9BD1-4074-B8E8-625E062793DC}" destId="{3A89BCEC-DAAA-45D3-B301-24657F2A5A77}" srcOrd="0" destOrd="1" presId="urn:microsoft.com/office/officeart/2005/8/layout/chevron2"/>
    <dgm:cxn modelId="{F2CF51EC-185F-448E-9973-D88CAF8EA1F9}" srcId="{25425983-B830-41D5-B5E1-D5A291F3D677}" destId="{8D144C0C-E8B8-438E-BBC3-CAC9FC4C9BDD}" srcOrd="3" destOrd="0" parTransId="{AA916243-D469-4329-854C-0F8CE2BFF45C}" sibTransId="{7493C379-1EFE-496D-A659-EEF660C88484}"/>
    <dgm:cxn modelId="{6E216F55-A857-4CB6-9F12-66260F020746}" type="presParOf" srcId="{20CC5622-E53F-4E87-B7E3-B0B5461B3D71}" destId="{197DDA85-D21A-46AF-9DF3-3116C9439202}" srcOrd="0" destOrd="0" presId="urn:microsoft.com/office/officeart/2005/8/layout/chevron2"/>
    <dgm:cxn modelId="{A51A34B0-F54F-4963-B501-C2BF7C9A5070}" type="presParOf" srcId="{197DDA85-D21A-46AF-9DF3-3116C9439202}" destId="{65A89C41-2321-4A33-8313-BACE34CEB91B}" srcOrd="0" destOrd="0" presId="urn:microsoft.com/office/officeart/2005/8/layout/chevron2"/>
    <dgm:cxn modelId="{77B2E612-246B-4BF1-9D15-038104CA3C47}" type="presParOf" srcId="{197DDA85-D21A-46AF-9DF3-3116C9439202}" destId="{3A89BCEC-DAAA-45D3-B301-24657F2A5A77}" srcOrd="1" destOrd="0" presId="urn:microsoft.com/office/officeart/2005/8/layout/chevron2"/>
    <dgm:cxn modelId="{266C3678-BBD8-4919-83F3-DD5F9CAF5730}" type="presParOf" srcId="{20CC5622-E53F-4E87-B7E3-B0B5461B3D71}" destId="{01134D6F-6C74-4296-9D98-3FFCB4BFFED1}" srcOrd="1" destOrd="0" presId="urn:microsoft.com/office/officeart/2005/8/layout/chevron2"/>
    <dgm:cxn modelId="{DE99104B-6483-4CF3-B74A-0F0083A52978}" type="presParOf" srcId="{20CC5622-E53F-4E87-B7E3-B0B5461B3D71}" destId="{C641062C-DB5D-4909-A457-FDE9EB93623D}" srcOrd="2" destOrd="0" presId="urn:microsoft.com/office/officeart/2005/8/layout/chevron2"/>
    <dgm:cxn modelId="{7A6865E6-B777-4A28-8D73-52A2EC7E02A4}" type="presParOf" srcId="{C641062C-DB5D-4909-A457-FDE9EB93623D}" destId="{9F0A3F2C-0758-4855-AB19-8AF8479E7FC0}" srcOrd="0" destOrd="0" presId="urn:microsoft.com/office/officeart/2005/8/layout/chevron2"/>
    <dgm:cxn modelId="{F42BA315-9F9B-4C5F-B8DB-6A04CE155B05}" type="presParOf" srcId="{C641062C-DB5D-4909-A457-FDE9EB93623D}" destId="{B57CD1E7-66E4-4A22-A71F-7A1FF59233F6}" srcOrd="1" destOrd="0" presId="urn:microsoft.com/office/officeart/2005/8/layout/chevron2"/>
    <dgm:cxn modelId="{B40D1710-5ABF-4E02-9F70-A7E9FF4326B9}" type="presParOf" srcId="{20CC5622-E53F-4E87-B7E3-B0B5461B3D71}" destId="{F1F6A9ED-FC65-45E6-A58A-257DD3419EF0}" srcOrd="3" destOrd="0" presId="urn:microsoft.com/office/officeart/2005/8/layout/chevron2"/>
    <dgm:cxn modelId="{89F20B89-F76F-4E62-824C-DD27D937172B}" type="presParOf" srcId="{20CC5622-E53F-4E87-B7E3-B0B5461B3D71}" destId="{ADA2C65B-98ED-4BA8-979C-3A32FF6968C3}" srcOrd="4" destOrd="0" presId="urn:microsoft.com/office/officeart/2005/8/layout/chevron2"/>
    <dgm:cxn modelId="{B3FFEEB5-A793-4ECD-A08E-C781FC360339}" type="presParOf" srcId="{ADA2C65B-98ED-4BA8-979C-3A32FF6968C3}" destId="{A2A1D5F8-72D2-4476-9D39-243F6F8FE632}" srcOrd="0" destOrd="0" presId="urn:microsoft.com/office/officeart/2005/8/layout/chevron2"/>
    <dgm:cxn modelId="{8F36AA69-50F7-4E53-917E-78EFBFC1016F}" type="presParOf" srcId="{ADA2C65B-98ED-4BA8-979C-3A32FF6968C3}" destId="{958559C1-C1A4-4CA7-BF21-9A27984DCA3C}" srcOrd="1" destOrd="0" presId="urn:microsoft.com/office/officeart/2005/8/layout/chevron2"/>
    <dgm:cxn modelId="{52F4881E-39BC-479F-9C0A-B067FDB83C16}" type="presParOf" srcId="{20CC5622-E53F-4E87-B7E3-B0B5461B3D71}" destId="{7B3C7F7F-29A6-4DAA-8835-4D9C571630A6}" srcOrd="5" destOrd="0" presId="urn:microsoft.com/office/officeart/2005/8/layout/chevron2"/>
    <dgm:cxn modelId="{D3EADC5A-58E2-45F0-96AE-6855A8FAC139}" type="presParOf" srcId="{20CC5622-E53F-4E87-B7E3-B0B5461B3D71}" destId="{43BA150F-6509-4815-9A3F-FCF1E5747DF6}" srcOrd="6" destOrd="0" presId="urn:microsoft.com/office/officeart/2005/8/layout/chevron2"/>
    <dgm:cxn modelId="{94AE9581-94FA-4D55-AC11-3E13E7980AE6}" type="presParOf" srcId="{43BA150F-6509-4815-9A3F-FCF1E5747DF6}" destId="{5A851B8D-4A6C-4908-B937-87AD5019E895}" srcOrd="0" destOrd="0" presId="urn:microsoft.com/office/officeart/2005/8/layout/chevron2"/>
    <dgm:cxn modelId="{F3B8AFE2-906E-437D-ADCF-EC56F9A7B7AB}" type="presParOf" srcId="{43BA150F-6509-4815-9A3F-FCF1E5747DF6}" destId="{536EE59D-A02A-44A2-B133-CF2BA6744A6D}" srcOrd="1" destOrd="0" presId="urn:microsoft.com/office/officeart/2005/8/layout/chevron2"/>
    <dgm:cxn modelId="{B0E3ACA7-C5A4-429B-A3BB-D44FF4039B19}" type="presParOf" srcId="{20CC5622-E53F-4E87-B7E3-B0B5461B3D71}" destId="{277F5F54-1A2C-40BE-A22A-47331D4CF854}" srcOrd="7" destOrd="0" presId="urn:microsoft.com/office/officeart/2005/8/layout/chevron2"/>
    <dgm:cxn modelId="{61E42041-5E49-4B58-AE4E-2BC6DA4F069C}" type="presParOf" srcId="{20CC5622-E53F-4E87-B7E3-B0B5461B3D71}" destId="{E7ABD1B0-B97F-4C01-9005-3D1DDD04B7E8}" srcOrd="8" destOrd="0" presId="urn:microsoft.com/office/officeart/2005/8/layout/chevron2"/>
    <dgm:cxn modelId="{5465527C-9513-4189-9F3B-1ECAC1747877}" type="presParOf" srcId="{E7ABD1B0-B97F-4C01-9005-3D1DDD04B7E8}" destId="{558D7E9D-F8B0-4F71-BAA7-436C3260DE38}" srcOrd="0" destOrd="0" presId="urn:microsoft.com/office/officeart/2005/8/layout/chevron2"/>
    <dgm:cxn modelId="{8F0F3C07-8753-4825-9C5F-E9E992FD92BB}" type="presParOf" srcId="{E7ABD1B0-B97F-4C01-9005-3D1DDD04B7E8}" destId="{8FF49810-20FE-47C7-91F0-46E92A7C07FA}"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DAA46C-C6CC-488F-BBB3-5B8FBAA219E3}">
      <dsp:nvSpPr>
        <dsp:cNvPr id="0" name=""/>
        <dsp:cNvSpPr/>
      </dsp:nvSpPr>
      <dsp:spPr>
        <a:xfrm>
          <a:off x="2497813" y="0"/>
          <a:ext cx="1665209" cy="1716324"/>
        </a:xfrm>
        <a:prstGeom prst="trapezoid">
          <a:avLst>
            <a:gd name="adj" fmla="val 5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rgbClr val="F5EBA3"/>
              </a:solidFill>
            </a:rPr>
            <a:t>1</a:t>
          </a:r>
        </a:p>
      </dsp:txBody>
      <dsp:txXfrm>
        <a:off x="2497813" y="0"/>
        <a:ext cx="1665209" cy="1716324"/>
      </dsp:txXfrm>
    </dsp:sp>
    <dsp:sp modelId="{1D222CA1-DA22-426F-A994-93914C35B192}">
      <dsp:nvSpPr>
        <dsp:cNvPr id="0" name=""/>
        <dsp:cNvSpPr/>
      </dsp:nvSpPr>
      <dsp:spPr>
        <a:xfrm>
          <a:off x="1665209" y="1716323"/>
          <a:ext cx="3330418" cy="1716324"/>
        </a:xfrm>
        <a:prstGeom prst="trapezoid">
          <a:avLst>
            <a:gd name="adj" fmla="val 48511"/>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rgbClr val="F5EBA3"/>
              </a:solidFill>
            </a:rPr>
            <a:t>2</a:t>
          </a:r>
        </a:p>
      </dsp:txBody>
      <dsp:txXfrm>
        <a:off x="2248032" y="1716323"/>
        <a:ext cx="2164772" cy="1716324"/>
      </dsp:txXfrm>
    </dsp:sp>
    <dsp:sp modelId="{23159405-D719-4FD4-866F-60EB6462575E}">
      <dsp:nvSpPr>
        <dsp:cNvPr id="0" name=""/>
        <dsp:cNvSpPr/>
      </dsp:nvSpPr>
      <dsp:spPr>
        <a:xfrm>
          <a:off x="832604" y="3432647"/>
          <a:ext cx="4995627" cy="1716324"/>
        </a:xfrm>
        <a:prstGeom prst="trapezoid">
          <a:avLst>
            <a:gd name="adj" fmla="val 48511"/>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rgbClr val="F5EBA3"/>
              </a:solidFill>
            </a:rPr>
            <a:t>3</a:t>
          </a:r>
        </a:p>
      </dsp:txBody>
      <dsp:txXfrm>
        <a:off x="1706839" y="3432647"/>
        <a:ext cx="3247158" cy="1716324"/>
      </dsp:txXfrm>
    </dsp:sp>
    <dsp:sp modelId="{A157EDE4-390D-478A-8C3B-A621A3968C15}">
      <dsp:nvSpPr>
        <dsp:cNvPr id="0" name=""/>
        <dsp:cNvSpPr/>
      </dsp:nvSpPr>
      <dsp:spPr>
        <a:xfrm>
          <a:off x="0" y="5148972"/>
          <a:ext cx="6660837" cy="1716324"/>
        </a:xfrm>
        <a:prstGeom prst="trapezoid">
          <a:avLst>
            <a:gd name="adj" fmla="val 48511"/>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r>
            <a:rPr lang="en-US" sz="5000" kern="1200" dirty="0">
              <a:solidFill>
                <a:srgbClr val="F5EBA3"/>
              </a:solidFill>
            </a:rPr>
            <a:t>4</a:t>
          </a:r>
        </a:p>
      </dsp:txBody>
      <dsp:txXfrm>
        <a:off x="1165646" y="5148972"/>
        <a:ext cx="4329544" cy="17163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74E76-8950-47D8-9C1D-696CBA03839D}">
      <dsp:nvSpPr>
        <dsp:cNvPr id="0" name=""/>
        <dsp:cNvSpPr/>
      </dsp:nvSpPr>
      <dsp:spPr>
        <a:xfrm>
          <a:off x="0" y="0"/>
          <a:ext cx="8585776" cy="1271097"/>
        </a:xfrm>
        <a:prstGeom prst="roundRect">
          <a:avLst>
            <a:gd name="adj" fmla="val 10000"/>
          </a:avLst>
        </a:prstGeom>
        <a:noFill/>
        <a:ln w="9525" cap="flat" cmpd="sng" algn="ctr">
          <a:solidFill>
            <a:schemeClr val="accent5"/>
          </a:solidFill>
          <a:prstDash val="solid"/>
          <a:round/>
          <a:headEnd type="none" w="med" len="med"/>
          <a:tailEnd type="none" w="med" len="med"/>
        </a:ln>
        <a:effectLst/>
        <a:scene3d>
          <a:camera prst="orthographicFront"/>
          <a:lightRig rig="flat" dir="t"/>
        </a:scene3d>
        <a:sp3d/>
      </dsp:spPr>
      <dsp:style>
        <a:lnRef idx="0">
          <a:scrgbClr r="0" g="0" b="0"/>
        </a:lnRef>
        <a:fillRef idx="0">
          <a:scrgbClr r="0" g="0" b="0"/>
        </a:fillRef>
        <a:effectRef idx="0">
          <a:scrgbClr r="0" g="0" b="0"/>
        </a:effectRef>
        <a:fontRef idx="minor">
          <a:schemeClr val="accent5"/>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 </a:t>
          </a:r>
          <a:r>
            <a:rPr lang="en-US" sz="3000" b="1" kern="1200" dirty="0">
              <a:solidFill>
                <a:srgbClr val="F5EBA3"/>
              </a:solidFill>
            </a:rPr>
            <a:t>Accuracy</a:t>
          </a:r>
          <a:r>
            <a:rPr lang="en-US" sz="2600" kern="1200" dirty="0">
              <a:solidFill>
                <a:srgbClr val="F5EBA3"/>
              </a:solidFill>
            </a:rPr>
            <a:t>: </a:t>
          </a:r>
          <a:r>
            <a:rPr lang="en-US" sz="2800" b="0" i="0" kern="1200" dirty="0">
              <a:solidFill>
                <a:srgbClr val="F5EBA3"/>
              </a:solidFill>
            </a:rPr>
            <a:t>0.9631</a:t>
          </a:r>
          <a:r>
            <a:rPr lang="en-US" sz="2600" b="1" i="0" kern="1200" dirty="0">
              <a:solidFill>
                <a:srgbClr val="F5EBA3"/>
              </a:solidFill>
            </a:rPr>
            <a:t> 	</a:t>
          </a:r>
          <a:r>
            <a:rPr lang="en-US" sz="3000" b="1" i="0" kern="1200" dirty="0">
              <a:solidFill>
                <a:srgbClr val="F5EBA3"/>
              </a:solidFill>
            </a:rPr>
            <a:t>F1-score: </a:t>
          </a:r>
          <a:r>
            <a:rPr lang="en-US" sz="2800" b="0" i="0" kern="1200" dirty="0">
              <a:solidFill>
                <a:srgbClr val="F5EBA3"/>
              </a:solidFill>
            </a:rPr>
            <a:t>0.9633</a:t>
          </a:r>
          <a:r>
            <a:rPr lang="en-US" sz="3000" b="1" i="0" kern="1200" dirty="0">
              <a:solidFill>
                <a:srgbClr val="F5EBA3"/>
              </a:solidFill>
            </a:rPr>
            <a:t> </a:t>
          </a:r>
          <a:endParaRPr lang="en-US" sz="3000" b="1" kern="1200" dirty="0">
            <a:solidFill>
              <a:srgbClr val="F5EBA3"/>
            </a:solidFill>
          </a:endParaRPr>
        </a:p>
        <a:p>
          <a:pPr marL="228600" lvl="1" indent="-228600" algn="l" defTabSz="889000">
            <a:lnSpc>
              <a:spcPct val="90000"/>
            </a:lnSpc>
            <a:spcBef>
              <a:spcPct val="0"/>
            </a:spcBef>
            <a:spcAft>
              <a:spcPct val="15000"/>
            </a:spcAft>
            <a:buNone/>
          </a:pPr>
          <a:r>
            <a:rPr lang="en-US" sz="2000" kern="1200" dirty="0"/>
            <a:t>  </a:t>
          </a:r>
          <a:r>
            <a:rPr lang="en-US" sz="3000" b="1" kern="1200" dirty="0">
              <a:solidFill>
                <a:srgbClr val="F5EBA3"/>
              </a:solidFill>
            </a:rPr>
            <a:t>AUC: </a:t>
          </a:r>
          <a:r>
            <a:rPr lang="en-US" sz="2800" b="0" i="0" kern="1200" dirty="0">
              <a:solidFill>
                <a:srgbClr val="F5EBA3"/>
              </a:solidFill>
            </a:rPr>
            <a:t>0.9993</a:t>
          </a:r>
          <a:r>
            <a:rPr lang="en-US" sz="3000" b="0" i="0" kern="1200" dirty="0"/>
            <a:t> 	         </a:t>
          </a:r>
          <a:r>
            <a:rPr lang="en-US" sz="3000" b="1" i="0" kern="1200" dirty="0">
              <a:solidFill>
                <a:srgbClr val="F5EBA3"/>
              </a:solidFill>
            </a:rPr>
            <a:t>Time</a:t>
          </a:r>
          <a:r>
            <a:rPr lang="en-US" sz="3000" b="0" i="0" kern="1200" dirty="0">
              <a:solidFill>
                <a:srgbClr val="F5EBA3"/>
              </a:solidFill>
            </a:rPr>
            <a:t>: </a:t>
          </a:r>
          <a:r>
            <a:rPr lang="en-US" sz="2800" b="0" i="0" kern="1200" dirty="0">
              <a:solidFill>
                <a:srgbClr val="F5EBA3"/>
              </a:solidFill>
            </a:rPr>
            <a:t>2435 s</a:t>
          </a:r>
          <a:endParaRPr lang="en-US" sz="2800" b="1" kern="1200" dirty="0">
            <a:solidFill>
              <a:srgbClr val="F5EBA3"/>
            </a:solidFill>
          </a:endParaRPr>
        </a:p>
      </dsp:txBody>
      <dsp:txXfrm>
        <a:off x="1844264" y="0"/>
        <a:ext cx="6741511" cy="1271097"/>
      </dsp:txXfrm>
    </dsp:sp>
    <dsp:sp modelId="{D3947DBC-06A3-46AA-8D91-978C4C046D77}">
      <dsp:nvSpPr>
        <dsp:cNvPr id="0" name=""/>
        <dsp:cNvSpPr/>
      </dsp:nvSpPr>
      <dsp:spPr>
        <a:xfrm>
          <a:off x="127109" y="127109"/>
          <a:ext cx="1717155" cy="1016877"/>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a:bevelT w="63500" h="25400"/>
        </a:sp3d>
      </dsp:spPr>
      <dsp:style>
        <a:lnRef idx="0">
          <a:schemeClr val="accent5"/>
        </a:lnRef>
        <a:fillRef idx="3">
          <a:schemeClr val="accent5"/>
        </a:fillRef>
        <a:effectRef idx="3">
          <a:schemeClr val="accent5"/>
        </a:effectRef>
        <a:fontRef idx="minor">
          <a:schemeClr val="lt1"/>
        </a:fontRef>
      </dsp:style>
    </dsp:sp>
    <dsp:sp modelId="{9AD9FD84-4D90-4245-AA79-9DA009A64151}">
      <dsp:nvSpPr>
        <dsp:cNvPr id="0" name=""/>
        <dsp:cNvSpPr/>
      </dsp:nvSpPr>
      <dsp:spPr>
        <a:xfrm>
          <a:off x="0" y="1398206"/>
          <a:ext cx="8585776" cy="1271097"/>
        </a:xfrm>
        <a:prstGeom prst="roundRect">
          <a:avLst>
            <a:gd name="adj" fmla="val 10000"/>
          </a:avLst>
        </a:prstGeom>
        <a:noFill/>
        <a:ln w="9525" cap="flat" cmpd="sng" algn="ctr">
          <a:solidFill>
            <a:schemeClr val="accent5"/>
          </a:solidFill>
          <a:prstDash val="solid"/>
          <a:round/>
          <a:headEnd type="none" w="med" len="med"/>
          <a:tailEnd type="none" w="med" len="med"/>
        </a:ln>
        <a:effectLst/>
        <a:scene3d>
          <a:camera prst="orthographicFront"/>
          <a:lightRig rig="flat" dir="t"/>
        </a:scene3d>
        <a:sp3d/>
      </dsp:spPr>
      <dsp:style>
        <a:lnRef idx="0">
          <a:scrgbClr r="0" g="0" b="0"/>
        </a:lnRef>
        <a:fillRef idx="0">
          <a:scrgbClr r="0" g="0" b="0"/>
        </a:fillRef>
        <a:effectRef idx="0">
          <a:scrgbClr r="0" g="0" b="0"/>
        </a:effectRef>
        <a:fontRef idx="minor">
          <a:schemeClr val="accent5"/>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solidFill>
                <a:srgbClr val="F5EBA3"/>
              </a:solidFill>
            </a:rPr>
            <a:t>Accuracy</a:t>
          </a:r>
          <a:r>
            <a:rPr lang="en-US" sz="3100" kern="1200" dirty="0">
              <a:solidFill>
                <a:srgbClr val="F5EBA3"/>
              </a:solidFill>
            </a:rPr>
            <a:t>: </a:t>
          </a:r>
          <a:r>
            <a:rPr lang="en-US" sz="2800" kern="1200" dirty="0">
              <a:solidFill>
                <a:srgbClr val="F5EBA3"/>
              </a:solidFill>
            </a:rPr>
            <a:t>0.9430</a:t>
          </a:r>
          <a:r>
            <a:rPr lang="en-US" sz="3100" b="1" i="0" kern="1200" dirty="0">
              <a:solidFill>
                <a:srgbClr val="F5EBA3"/>
              </a:solidFill>
            </a:rPr>
            <a:t>          </a:t>
          </a:r>
          <a:r>
            <a:rPr lang="en-US" sz="3000" b="1" i="0" kern="1200" dirty="0">
              <a:solidFill>
                <a:srgbClr val="F5EBA3"/>
              </a:solidFill>
            </a:rPr>
            <a:t>F1-score</a:t>
          </a:r>
          <a:r>
            <a:rPr lang="en-US" sz="3100" b="1" i="0" kern="1200" dirty="0">
              <a:solidFill>
                <a:srgbClr val="F5EBA3"/>
              </a:solidFill>
            </a:rPr>
            <a:t>: </a:t>
          </a:r>
          <a:r>
            <a:rPr lang="en-US" sz="2800" b="0" i="0" kern="1200" dirty="0">
              <a:solidFill>
                <a:srgbClr val="F5EBA3"/>
              </a:solidFill>
            </a:rPr>
            <a:t>0.9437</a:t>
          </a:r>
          <a:r>
            <a:rPr lang="en-US" sz="3100" b="1" i="0" kern="1200" dirty="0">
              <a:solidFill>
                <a:srgbClr val="F5EBA3"/>
              </a:solidFill>
            </a:rPr>
            <a:t> </a:t>
          </a:r>
          <a:endParaRPr lang="en-US" sz="3100" b="1" kern="1200" dirty="0">
            <a:solidFill>
              <a:srgbClr val="F5EBA3"/>
            </a:solidFill>
          </a:endParaRPr>
        </a:p>
        <a:p>
          <a:pPr marL="0" lvl="0" indent="0" algn="l" defTabSz="1333500">
            <a:lnSpc>
              <a:spcPct val="90000"/>
            </a:lnSpc>
            <a:spcBef>
              <a:spcPct val="0"/>
            </a:spcBef>
            <a:spcAft>
              <a:spcPct val="35000"/>
            </a:spcAft>
            <a:buNone/>
          </a:pPr>
          <a:r>
            <a:rPr lang="en-US" sz="3100" b="1" kern="1200" dirty="0">
              <a:solidFill>
                <a:srgbClr val="F5EBA3"/>
              </a:solidFill>
            </a:rPr>
            <a:t>AUC: </a:t>
          </a:r>
          <a:r>
            <a:rPr lang="en-US" sz="2800" b="0" kern="1200" dirty="0">
              <a:solidFill>
                <a:srgbClr val="F5EBA3"/>
              </a:solidFill>
            </a:rPr>
            <a:t>0.9988</a:t>
          </a:r>
          <a:r>
            <a:rPr lang="en-US" sz="3100" b="0" i="0" kern="1200" dirty="0"/>
            <a:t> 	          </a:t>
          </a:r>
          <a:r>
            <a:rPr lang="en-US" sz="3100" b="1" i="0" kern="1200" dirty="0">
              <a:solidFill>
                <a:srgbClr val="F5EBA3"/>
              </a:solidFill>
            </a:rPr>
            <a:t>Time</a:t>
          </a:r>
          <a:r>
            <a:rPr lang="en-US" sz="3100" b="0" i="0" kern="1200" dirty="0">
              <a:solidFill>
                <a:srgbClr val="F5EBA3"/>
              </a:solidFill>
            </a:rPr>
            <a:t>: 2033 s</a:t>
          </a:r>
          <a:endParaRPr lang="en-US" sz="3100" kern="1200" dirty="0"/>
        </a:p>
      </dsp:txBody>
      <dsp:txXfrm>
        <a:off x="1844264" y="1398206"/>
        <a:ext cx="6741511" cy="1271097"/>
      </dsp:txXfrm>
    </dsp:sp>
    <dsp:sp modelId="{13E51D04-BF98-4308-9963-3D341C89CACC}">
      <dsp:nvSpPr>
        <dsp:cNvPr id="0" name=""/>
        <dsp:cNvSpPr/>
      </dsp:nvSpPr>
      <dsp:spPr>
        <a:xfrm>
          <a:off x="127109" y="1525316"/>
          <a:ext cx="1717155" cy="1016877"/>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a:bevelT w="63500" h="25400"/>
        </a:sp3d>
      </dsp:spPr>
      <dsp:style>
        <a:lnRef idx="0">
          <a:schemeClr val="accent5"/>
        </a:lnRef>
        <a:fillRef idx="3">
          <a:schemeClr val="accent5"/>
        </a:fillRef>
        <a:effectRef idx="3">
          <a:schemeClr val="accent5"/>
        </a:effectRef>
        <a:fontRef idx="minor">
          <a:schemeClr val="lt1"/>
        </a:fontRef>
      </dsp:style>
    </dsp:sp>
    <dsp:sp modelId="{23AE811D-31AA-4457-9AE4-2E83E249686B}">
      <dsp:nvSpPr>
        <dsp:cNvPr id="0" name=""/>
        <dsp:cNvSpPr/>
      </dsp:nvSpPr>
      <dsp:spPr>
        <a:xfrm>
          <a:off x="0" y="2796413"/>
          <a:ext cx="8585776" cy="1271097"/>
        </a:xfrm>
        <a:prstGeom prst="roundRect">
          <a:avLst>
            <a:gd name="adj" fmla="val 10000"/>
          </a:avLst>
        </a:prstGeom>
        <a:noFill/>
        <a:ln w="9525" cap="flat" cmpd="sng" algn="ctr">
          <a:solidFill>
            <a:schemeClr val="accent5"/>
          </a:solidFill>
          <a:prstDash val="solid"/>
          <a:round/>
          <a:headEnd type="none" w="med" len="med"/>
          <a:tailEnd type="none" w="med" len="med"/>
        </a:ln>
        <a:effectLst/>
        <a:scene3d>
          <a:camera prst="orthographicFront"/>
          <a:lightRig rig="flat" dir="t"/>
        </a:scene3d>
        <a:sp3d/>
      </dsp:spPr>
      <dsp:style>
        <a:lnRef idx="0">
          <a:scrgbClr r="0" g="0" b="0"/>
        </a:lnRef>
        <a:fillRef idx="0">
          <a:scrgbClr r="0" g="0" b="0"/>
        </a:fillRef>
        <a:effectRef idx="0">
          <a:scrgbClr r="0" g="0" b="0"/>
        </a:effectRef>
        <a:fontRef idx="minor">
          <a:schemeClr val="accent5"/>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solidFill>
                <a:srgbClr val="F5EBA3"/>
              </a:solidFill>
            </a:rPr>
            <a:t>Accuracy</a:t>
          </a:r>
          <a:r>
            <a:rPr lang="en-US" sz="3000" kern="1200" dirty="0">
              <a:solidFill>
                <a:srgbClr val="F5EBA3"/>
              </a:solidFill>
            </a:rPr>
            <a:t>: </a:t>
          </a:r>
          <a:r>
            <a:rPr lang="en-US" sz="2800" kern="1200" dirty="0">
              <a:solidFill>
                <a:srgbClr val="F5EBA3"/>
              </a:solidFill>
            </a:rPr>
            <a:t>0.7521</a:t>
          </a:r>
          <a:r>
            <a:rPr lang="en-US" sz="3000" b="1" i="0" kern="1200" dirty="0">
              <a:solidFill>
                <a:srgbClr val="F5EBA3"/>
              </a:solidFill>
            </a:rPr>
            <a:t>          F1-score: </a:t>
          </a:r>
          <a:r>
            <a:rPr lang="en-US" sz="2800" b="0" i="0" kern="1200" dirty="0">
              <a:solidFill>
                <a:srgbClr val="F5EBA3"/>
              </a:solidFill>
            </a:rPr>
            <a:t>0.7553</a:t>
          </a:r>
          <a:r>
            <a:rPr lang="en-US" sz="3000" b="1" i="0" kern="1200" dirty="0">
              <a:solidFill>
                <a:srgbClr val="F5EBA3"/>
              </a:solidFill>
            </a:rPr>
            <a:t> </a:t>
          </a:r>
          <a:endParaRPr lang="en-US" sz="3000" b="1" kern="1200" dirty="0">
            <a:solidFill>
              <a:srgbClr val="F5EBA3"/>
            </a:solidFill>
          </a:endParaRPr>
        </a:p>
        <a:p>
          <a:pPr marL="0" lvl="0" indent="0" algn="l" defTabSz="1333500">
            <a:lnSpc>
              <a:spcPct val="90000"/>
            </a:lnSpc>
            <a:spcBef>
              <a:spcPct val="0"/>
            </a:spcBef>
            <a:spcAft>
              <a:spcPct val="35000"/>
            </a:spcAft>
            <a:buNone/>
          </a:pPr>
          <a:r>
            <a:rPr lang="en-US" sz="3000" b="1" kern="1200" dirty="0">
              <a:solidFill>
                <a:srgbClr val="F5EBA3"/>
              </a:solidFill>
            </a:rPr>
            <a:t>AUC: </a:t>
          </a:r>
          <a:r>
            <a:rPr lang="en-US" sz="2800" b="0" kern="1200" dirty="0">
              <a:solidFill>
                <a:srgbClr val="F5EBA3"/>
              </a:solidFill>
            </a:rPr>
            <a:t>0.9819</a:t>
          </a:r>
          <a:r>
            <a:rPr lang="en-US" sz="3000" b="0" i="0" kern="1200" dirty="0"/>
            <a:t> 	        </a:t>
          </a:r>
          <a:r>
            <a:rPr lang="en-US" sz="3000" b="1" i="0" kern="1200" dirty="0">
              <a:solidFill>
                <a:srgbClr val="F5EBA3"/>
              </a:solidFill>
            </a:rPr>
            <a:t>Time</a:t>
          </a:r>
          <a:r>
            <a:rPr lang="en-US" sz="3000" b="0" i="0" kern="1200" dirty="0">
              <a:solidFill>
                <a:srgbClr val="F5EBA3"/>
              </a:solidFill>
            </a:rPr>
            <a:t>: </a:t>
          </a:r>
          <a:r>
            <a:rPr lang="en-US" sz="2800" b="0" i="0" kern="1200" dirty="0">
              <a:solidFill>
                <a:srgbClr val="F5EBA3"/>
              </a:solidFill>
            </a:rPr>
            <a:t>3982</a:t>
          </a:r>
          <a:r>
            <a:rPr lang="en-US" sz="3000" b="0" i="0" kern="1200" dirty="0">
              <a:solidFill>
                <a:srgbClr val="F5EBA3"/>
              </a:solidFill>
            </a:rPr>
            <a:t> s</a:t>
          </a:r>
          <a:endParaRPr lang="en-US" sz="3000" kern="1200" dirty="0"/>
        </a:p>
      </dsp:txBody>
      <dsp:txXfrm>
        <a:off x="1844264" y="2796413"/>
        <a:ext cx="6741511" cy="1271097"/>
      </dsp:txXfrm>
    </dsp:sp>
    <dsp:sp modelId="{87ADE97C-5079-4C07-AD1D-B4DFE73053C7}">
      <dsp:nvSpPr>
        <dsp:cNvPr id="0" name=""/>
        <dsp:cNvSpPr/>
      </dsp:nvSpPr>
      <dsp:spPr>
        <a:xfrm>
          <a:off x="127109" y="2923523"/>
          <a:ext cx="1717155" cy="1016877"/>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a:bevelT w="63500" h="25400"/>
        </a:sp3d>
      </dsp:spPr>
      <dsp:style>
        <a:lnRef idx="0">
          <a:schemeClr val="accent5"/>
        </a:lnRef>
        <a:fillRef idx="3">
          <a:schemeClr val="accent5"/>
        </a:fillRef>
        <a:effectRef idx="3">
          <a:schemeClr val="accent5"/>
        </a:effectRef>
        <a:fontRef idx="minor">
          <a:schemeClr val="lt1"/>
        </a:fontRef>
      </dsp:style>
    </dsp:sp>
    <dsp:sp modelId="{6F3CD8C3-B4C3-4249-A5C7-F547E69C6E2A}">
      <dsp:nvSpPr>
        <dsp:cNvPr id="0" name=""/>
        <dsp:cNvSpPr/>
      </dsp:nvSpPr>
      <dsp:spPr>
        <a:xfrm>
          <a:off x="0" y="4194620"/>
          <a:ext cx="8585776" cy="1271097"/>
        </a:xfrm>
        <a:prstGeom prst="roundRect">
          <a:avLst>
            <a:gd name="adj" fmla="val 10000"/>
          </a:avLst>
        </a:prstGeom>
        <a:noFill/>
        <a:ln w="9525" cap="flat" cmpd="sng" algn="ctr">
          <a:solidFill>
            <a:schemeClr val="accent5"/>
          </a:solidFill>
          <a:prstDash val="solid"/>
          <a:round/>
          <a:headEnd type="none" w="med" len="med"/>
          <a:tailEnd type="none" w="med" len="med"/>
        </a:ln>
        <a:effectLst/>
        <a:scene3d>
          <a:camera prst="orthographicFront"/>
          <a:lightRig rig="flat" dir="t"/>
        </a:scene3d>
        <a:sp3d/>
      </dsp:spPr>
      <dsp:style>
        <a:lnRef idx="0">
          <a:scrgbClr r="0" g="0" b="0"/>
        </a:lnRef>
        <a:fillRef idx="0">
          <a:scrgbClr r="0" g="0" b="0"/>
        </a:fillRef>
        <a:effectRef idx="0">
          <a:scrgbClr r="0" g="0" b="0"/>
        </a:effectRef>
        <a:fontRef idx="minor">
          <a:schemeClr val="accent5"/>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1844264" y="4194620"/>
        <a:ext cx="6741511" cy="1271097"/>
      </dsp:txXfrm>
    </dsp:sp>
    <dsp:sp modelId="{5DFCD0D1-192E-4DD9-B4CE-E0AA698FFC09}">
      <dsp:nvSpPr>
        <dsp:cNvPr id="0" name=""/>
        <dsp:cNvSpPr/>
      </dsp:nvSpPr>
      <dsp:spPr>
        <a:xfrm>
          <a:off x="127109" y="4321730"/>
          <a:ext cx="1717155" cy="1016877"/>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a:bevelT w="63500" h="25400"/>
        </a:sp3d>
      </dsp:spPr>
      <dsp:style>
        <a:lnRef idx="0">
          <a:schemeClr val="accent5"/>
        </a:lnRef>
        <a:fillRef idx="3">
          <a:schemeClr val="accent5"/>
        </a:fillRef>
        <a:effectRef idx="3">
          <a:schemeClr val="accent5"/>
        </a:effectRef>
        <a:fontRef idx="minor">
          <a:schemeClr val="lt1"/>
        </a:fontRef>
      </dsp:style>
    </dsp:sp>
    <dsp:sp modelId="{555E2CB9-0376-4FC5-B864-2458F7249273}">
      <dsp:nvSpPr>
        <dsp:cNvPr id="0" name=""/>
        <dsp:cNvSpPr/>
      </dsp:nvSpPr>
      <dsp:spPr>
        <a:xfrm>
          <a:off x="0" y="5592827"/>
          <a:ext cx="8585776" cy="1271097"/>
        </a:xfrm>
        <a:prstGeom prst="roundRect">
          <a:avLst>
            <a:gd name="adj" fmla="val 10000"/>
          </a:avLst>
        </a:prstGeom>
        <a:noFill/>
        <a:ln w="9525" cap="flat" cmpd="sng" algn="ctr">
          <a:solidFill>
            <a:schemeClr val="accent5"/>
          </a:solidFill>
          <a:prstDash val="solid"/>
          <a:round/>
          <a:headEnd type="none" w="med" len="med"/>
          <a:tailEnd type="none" w="med" len="med"/>
        </a:ln>
        <a:effectLst/>
        <a:scene3d>
          <a:camera prst="orthographicFront"/>
          <a:lightRig rig="flat" dir="t"/>
        </a:scene3d>
        <a:sp3d/>
      </dsp:spPr>
      <dsp:style>
        <a:lnRef idx="0">
          <a:scrgbClr r="0" g="0" b="0"/>
        </a:lnRef>
        <a:fillRef idx="0">
          <a:scrgbClr r="0" g="0" b="0"/>
        </a:fillRef>
        <a:effectRef idx="0">
          <a:scrgbClr r="0" g="0" b="0"/>
        </a:effectRef>
        <a:fontRef idx="minor">
          <a:schemeClr val="accent5"/>
        </a:fontRef>
      </dsp:style>
      <dsp:txBody>
        <a:bodyPr spcFirstLastPara="0" vert="horz" wrap="square" lIns="220980" tIns="220980" rIns="220980" bIns="220980" numCol="1" spcCol="1270" anchor="ctr" anchorCtr="0">
          <a:noAutofit/>
        </a:bodyPr>
        <a:lstStyle/>
        <a:p>
          <a:pPr marL="0" lvl="0" indent="0" algn="l" defTabSz="2578100">
            <a:lnSpc>
              <a:spcPct val="90000"/>
            </a:lnSpc>
            <a:spcBef>
              <a:spcPct val="0"/>
            </a:spcBef>
            <a:spcAft>
              <a:spcPct val="35000"/>
            </a:spcAft>
            <a:buNone/>
          </a:pPr>
          <a:endParaRPr lang="en-US" sz="5800" kern="1200"/>
        </a:p>
      </dsp:txBody>
      <dsp:txXfrm>
        <a:off x="1844264" y="5592827"/>
        <a:ext cx="6741511" cy="1271097"/>
      </dsp:txXfrm>
    </dsp:sp>
    <dsp:sp modelId="{184A2E36-C58E-4A6E-A737-8B46372DAE26}">
      <dsp:nvSpPr>
        <dsp:cNvPr id="0" name=""/>
        <dsp:cNvSpPr/>
      </dsp:nvSpPr>
      <dsp:spPr>
        <a:xfrm>
          <a:off x="127109" y="5719937"/>
          <a:ext cx="1717155" cy="1016877"/>
        </a:xfrm>
        <a:prstGeom prst="roundRect">
          <a:avLst>
            <a:gd name="adj" fmla="val 10000"/>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27000">
          <a:bevelT w="63500" h="25400"/>
        </a:sp3d>
      </dsp:spPr>
      <dsp:style>
        <a:lnRef idx="0">
          <a:schemeClr val="accent5"/>
        </a:lnRef>
        <a:fillRef idx="3">
          <a:schemeClr val="accent5"/>
        </a:fillRef>
        <a:effectRef idx="3">
          <a:schemeClr val="accent5"/>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89C41-2321-4A33-8313-BACE34CEB91B}">
      <dsp:nvSpPr>
        <dsp:cNvPr id="0" name=""/>
        <dsp:cNvSpPr/>
      </dsp:nvSpPr>
      <dsp:spPr>
        <a:xfrm rot="5400000">
          <a:off x="-280365" y="280732"/>
          <a:ext cx="1869100" cy="130837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ResNet</a:t>
          </a:r>
        </a:p>
      </dsp:txBody>
      <dsp:txXfrm rot="-5400000">
        <a:off x="0" y="654552"/>
        <a:ext cx="1308370" cy="560730"/>
      </dsp:txXfrm>
    </dsp:sp>
    <dsp:sp modelId="{3A89BCEC-DAAA-45D3-B301-24657F2A5A77}">
      <dsp:nvSpPr>
        <dsp:cNvPr id="0" name=""/>
        <dsp:cNvSpPr/>
      </dsp:nvSpPr>
      <dsp:spPr>
        <a:xfrm rot="5400000">
          <a:off x="8453632" y="-7144895"/>
          <a:ext cx="1214915" cy="155054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Paper</a:t>
          </a:r>
          <a:r>
            <a:rPr lang="en-US" sz="1400" b="0" i="0" kern="1200" dirty="0"/>
            <a:t>: He, K., Zhang, X., Ren, S., &amp; Sun, J. (2015). </a:t>
          </a:r>
          <a:r>
            <a:rPr lang="en-US" sz="1400" b="1" i="0" kern="1200" dirty="0"/>
            <a:t>Deep Residual Learning for Image Recognition</a:t>
          </a:r>
          <a:r>
            <a:rPr lang="en-US" sz="1400" b="0" i="0" kern="1200" dirty="0"/>
            <a:t>. </a:t>
          </a:r>
          <a:r>
            <a:rPr lang="en-US" sz="1400" b="0" i="1" kern="1200" dirty="0"/>
            <a:t>2015 IEEE Conference on Computer Vision and Pattern Recognition (CVPR)</a:t>
          </a:r>
          <a:r>
            <a:rPr lang="en-US" sz="1400" b="0" i="0" kern="1200" dirty="0"/>
            <a: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Key Contribution</a:t>
          </a:r>
          <a:r>
            <a:rPr lang="en-US" sz="1400" b="0" i="0" kern="1200" dirty="0"/>
            <a:t>: This landmark paper introduced the </a:t>
          </a:r>
          <a:r>
            <a:rPr lang="en-US" sz="1400" b="1" i="0" kern="1200" dirty="0"/>
            <a:t>residual learning framework</a:t>
          </a:r>
          <a:r>
            <a:rPr lang="en-US" sz="1400" b="0" i="0" kern="1200" dirty="0"/>
            <a:t>. The core innovation is the "skip connection" or "identity shortcut" that bypasses one or more layers, making it easier to optimize extremely deep networks by mitigating the vanishing gradient problem. Your project's use of the ResNet50 base model leverages these pre-trained residual blocks.</a:t>
          </a:r>
          <a:endParaRPr lang="en-US" sz="1400" kern="1200" dirty="0"/>
        </a:p>
      </dsp:txBody>
      <dsp:txXfrm rot="-5400000">
        <a:off x="1308371" y="59673"/>
        <a:ext cx="15446132" cy="1096301"/>
      </dsp:txXfrm>
    </dsp:sp>
    <dsp:sp modelId="{9F0A3F2C-0758-4855-AB19-8AF8479E7FC0}">
      <dsp:nvSpPr>
        <dsp:cNvPr id="0" name=""/>
        <dsp:cNvSpPr/>
      </dsp:nvSpPr>
      <dsp:spPr>
        <a:xfrm rot="5400000">
          <a:off x="-280365" y="2037753"/>
          <a:ext cx="1869100" cy="130837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MobileNet</a:t>
          </a:r>
        </a:p>
      </dsp:txBody>
      <dsp:txXfrm rot="-5400000">
        <a:off x="0" y="2411573"/>
        <a:ext cx="1308370" cy="560730"/>
      </dsp:txXfrm>
    </dsp:sp>
    <dsp:sp modelId="{B57CD1E7-66E4-4A22-A71F-7A1FF59233F6}">
      <dsp:nvSpPr>
        <dsp:cNvPr id="0" name=""/>
        <dsp:cNvSpPr/>
      </dsp:nvSpPr>
      <dsp:spPr>
        <a:xfrm rot="5400000">
          <a:off x="8453632" y="-5387874"/>
          <a:ext cx="1214915" cy="155054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Paper</a:t>
          </a:r>
          <a:r>
            <a:rPr lang="en-US" sz="1400" b="0" i="0" kern="1200" dirty="0"/>
            <a:t>: Howard, A. G., Zhu, M., Chen, B., </a:t>
          </a:r>
          <a:r>
            <a:rPr lang="en-US" sz="1400" b="0" i="0" kern="1200" dirty="0" err="1"/>
            <a:t>Kalenichenko</a:t>
          </a:r>
          <a:r>
            <a:rPr lang="en-US" sz="1400" b="0" i="0" kern="1200" dirty="0"/>
            <a:t>, D., Wang, W., Weyand, T., </a:t>
          </a:r>
          <a:r>
            <a:rPr lang="en-US" sz="1400" b="0" i="0" kern="1200" dirty="0" err="1"/>
            <a:t>Andreetto</a:t>
          </a:r>
          <a:r>
            <a:rPr lang="en-US" sz="1400" b="0" i="0" kern="1200" dirty="0"/>
            <a:t>, M., &amp; Adam, H. (2017). </a:t>
          </a:r>
          <a:r>
            <a:rPr lang="en-US" sz="1400" b="1" i="0" kern="1200" dirty="0"/>
            <a:t>MobileNets: Efficient Convolutional Neural Networks for Mobile Vision Applications</a:t>
          </a:r>
          <a:r>
            <a:rPr lang="en-US" sz="1400" b="0" i="0" kern="1200" dirty="0"/>
            <a:t>. </a:t>
          </a:r>
          <a:r>
            <a:rPr lang="en-US" sz="1400" b="0" i="1" kern="1200" dirty="0"/>
            <a:t>arXiv:1704.04861</a:t>
          </a:r>
          <a:r>
            <a:rPr lang="en-US" sz="1400" b="0" i="0" kern="1200" dirty="0"/>
            <a: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Key Contribution</a:t>
          </a:r>
          <a:r>
            <a:rPr lang="en-US" sz="1400" b="0" i="0" kern="1200" dirty="0"/>
            <a:t>: This paper introduced an efficient network architecture based on </a:t>
          </a:r>
          <a:r>
            <a:rPr lang="en-US" sz="1400" b="1" i="0" kern="1200" dirty="0" err="1"/>
            <a:t>depthwise</a:t>
          </a:r>
          <a:r>
            <a:rPr lang="en-US" sz="1400" b="1" i="0" kern="1200" dirty="0"/>
            <a:t> separable convolutions</a:t>
          </a:r>
          <a:r>
            <a:rPr lang="en-US" sz="1400" b="0" i="0" kern="1200" dirty="0"/>
            <a:t>. This technique factorizes a standard convolution into a </a:t>
          </a:r>
          <a:r>
            <a:rPr lang="en-US" sz="1400" b="0" i="0" kern="1200" dirty="0" err="1"/>
            <a:t>depthwise</a:t>
          </a:r>
          <a:r>
            <a:rPr lang="en-US" sz="1400" b="0" i="0" kern="1200" dirty="0"/>
            <a:t> convolution (applying a single filter per input channel) followed by a pointwise convolution (1x1 convolution to combine channel outputs), drastically reducing computation and model size. Your code utilizes this efficient base for on-device inference</a:t>
          </a:r>
          <a:endParaRPr lang="en-US" sz="1400" kern="1200" dirty="0"/>
        </a:p>
      </dsp:txBody>
      <dsp:txXfrm rot="-5400000">
        <a:off x="1308371" y="1816694"/>
        <a:ext cx="15446132" cy="1096301"/>
      </dsp:txXfrm>
    </dsp:sp>
    <dsp:sp modelId="{A2A1D5F8-72D2-4476-9D39-243F6F8FE632}">
      <dsp:nvSpPr>
        <dsp:cNvPr id="0" name=""/>
        <dsp:cNvSpPr/>
      </dsp:nvSpPr>
      <dsp:spPr>
        <a:xfrm rot="5400000">
          <a:off x="-280365" y="3794773"/>
          <a:ext cx="1869100" cy="130837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Inception_V1</a:t>
          </a:r>
        </a:p>
      </dsp:txBody>
      <dsp:txXfrm rot="-5400000">
        <a:off x="0" y="4168593"/>
        <a:ext cx="1308370" cy="560730"/>
      </dsp:txXfrm>
    </dsp:sp>
    <dsp:sp modelId="{958559C1-C1A4-4CA7-BF21-9A27984DCA3C}">
      <dsp:nvSpPr>
        <dsp:cNvPr id="0" name=""/>
        <dsp:cNvSpPr/>
      </dsp:nvSpPr>
      <dsp:spPr>
        <a:xfrm rot="5400000">
          <a:off x="8453632" y="-3630853"/>
          <a:ext cx="1214915" cy="155054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Paper</a:t>
          </a:r>
          <a:r>
            <a:rPr lang="en-US" sz="1400" b="0" i="0" kern="1200" dirty="0"/>
            <a:t>: Szegedy, C., Liu, W., Jia, Y., Sermanet, P., Reed, S., Anguelov, D., Erhan, D., </a:t>
          </a:r>
          <a:r>
            <a:rPr lang="en-US" sz="1400" b="0" i="0" kern="1200" dirty="0" err="1"/>
            <a:t>Vanhoucke</a:t>
          </a:r>
          <a:r>
            <a:rPr lang="en-US" sz="1400" b="0" i="0" kern="1200" dirty="0"/>
            <a:t>, V., &amp; Rabinovich, A. (2014). </a:t>
          </a:r>
          <a:r>
            <a:rPr lang="en-US" sz="1400" b="1" i="0" kern="1200" dirty="0"/>
            <a:t>Going Deeper with Convolutions</a:t>
          </a:r>
          <a:r>
            <a:rPr lang="en-US" sz="1400" b="0" i="0" kern="1200" dirty="0"/>
            <a:t>. </a:t>
          </a:r>
          <a:r>
            <a:rPr lang="en-US" sz="1400" b="0" i="1" kern="1200" dirty="0"/>
            <a:t>2014 IEEE Conference on Computer Vision and Pattern Recognition (CVPR)</a:t>
          </a:r>
          <a:r>
            <a:rPr lang="en-US" sz="1400" b="0" i="0" kern="1200" dirty="0"/>
            <a: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Key Contribution</a:t>
          </a:r>
          <a:r>
            <a:rPr lang="en-US" sz="1400" b="0" i="0" kern="1200" dirty="0"/>
            <a:t>: This paper introduced the </a:t>
          </a:r>
          <a:r>
            <a:rPr lang="en-US" sz="1400" b="1" i="0" kern="1200" dirty="0"/>
            <a:t>Inception module</a:t>
          </a:r>
          <a:r>
            <a:rPr lang="en-US" sz="1400" b="0" i="0" kern="1200" dirty="0"/>
            <a:t>, which performs convolutions with multiple filter sizes (1x1, 3x3, 5x5) in parallel and concatenates their outputs. This allows the network to capture multi-scale features efficiently within the same layer. It also used auxiliary classifiers during training to combat vanishing gradients in deep networks.</a:t>
          </a:r>
          <a:endParaRPr lang="en-US" sz="1400" kern="1200" dirty="0"/>
        </a:p>
      </dsp:txBody>
      <dsp:txXfrm rot="-5400000">
        <a:off x="1308371" y="3573715"/>
        <a:ext cx="15446132" cy="1096301"/>
      </dsp:txXfrm>
    </dsp:sp>
    <dsp:sp modelId="{5A851B8D-4A6C-4908-B937-87AD5019E895}">
      <dsp:nvSpPr>
        <dsp:cNvPr id="0" name=""/>
        <dsp:cNvSpPr/>
      </dsp:nvSpPr>
      <dsp:spPr>
        <a:xfrm rot="5400000">
          <a:off x="-280365" y="5587172"/>
          <a:ext cx="1869100" cy="130837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VGG_19</a:t>
          </a:r>
        </a:p>
      </dsp:txBody>
      <dsp:txXfrm rot="-5400000">
        <a:off x="0" y="5960992"/>
        <a:ext cx="1308370" cy="560730"/>
      </dsp:txXfrm>
    </dsp:sp>
    <dsp:sp modelId="{536EE59D-A02A-44A2-B133-CF2BA6744A6D}">
      <dsp:nvSpPr>
        <dsp:cNvPr id="0" name=""/>
        <dsp:cNvSpPr/>
      </dsp:nvSpPr>
      <dsp:spPr>
        <a:xfrm rot="5400000">
          <a:off x="8418254" y="-1838454"/>
          <a:ext cx="1285671" cy="155054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Paper</a:t>
          </a:r>
          <a:r>
            <a:rPr lang="en-US" sz="1400" b="0" i="0" kern="1200" dirty="0"/>
            <a:t>: Simonyan, K., &amp; Zisserman, A. (2014). </a:t>
          </a:r>
          <a:r>
            <a:rPr lang="en-US" sz="1400" b="1" i="0" kern="1200" dirty="0"/>
            <a:t>Very Deep Convolutional Networks for Large-Scale Image Recognition</a:t>
          </a:r>
          <a:r>
            <a:rPr lang="en-US" sz="1400" b="0" i="0" kern="1200" dirty="0"/>
            <a:t>. </a:t>
          </a:r>
          <a:r>
            <a:rPr lang="en-US" sz="1400" b="0" i="1" kern="1200" dirty="0"/>
            <a:t>International Conference on Learning Representations (ICLR)</a:t>
          </a:r>
          <a:r>
            <a:rPr lang="en-US" sz="1400" b="0" i="0" kern="1200" dirty="0"/>
            <a:t>.</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Key Contribution</a:t>
          </a:r>
          <a:r>
            <a:rPr lang="en-US" sz="1400" b="0" i="0" kern="1200" dirty="0"/>
            <a:t>: This influential work systematically investigated the effect of </a:t>
          </a:r>
          <a:r>
            <a:rPr lang="en-US" sz="1400" b="1" i="0" kern="1200" dirty="0"/>
            <a:t>convolutional network depth</a:t>
          </a:r>
          <a:r>
            <a:rPr lang="en-US" sz="1400" b="0" i="0" kern="1200" dirty="0"/>
            <a:t> on accuracy. It established a simple, uniform architecture built from stacks of 3x3 convolutional layers and 2x2 max-pooling layers. The VGG16 and VGG19 models (with 16 and 19 weight layers, respectively) became standard benchmarks. Your custom VGG-style model follows this philosophy of sequential convolutional blocks.</a:t>
          </a:r>
          <a:endParaRPr lang="en-US" sz="1400" kern="1200" dirty="0"/>
        </a:p>
      </dsp:txBody>
      <dsp:txXfrm rot="-5400000">
        <a:off x="1308371" y="5334190"/>
        <a:ext cx="15442678" cy="1160149"/>
      </dsp:txXfrm>
    </dsp:sp>
    <dsp:sp modelId="{558D7E9D-F8B0-4F71-BAA7-436C3260DE38}">
      <dsp:nvSpPr>
        <dsp:cNvPr id="0" name=""/>
        <dsp:cNvSpPr/>
      </dsp:nvSpPr>
      <dsp:spPr>
        <a:xfrm rot="5400000">
          <a:off x="-280365" y="7344193"/>
          <a:ext cx="1869100" cy="1308370"/>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VIT</a:t>
          </a:r>
        </a:p>
      </dsp:txBody>
      <dsp:txXfrm rot="-5400000">
        <a:off x="0" y="7718013"/>
        <a:ext cx="1308370" cy="560730"/>
      </dsp:txXfrm>
    </dsp:sp>
    <dsp:sp modelId="{8FF49810-20FE-47C7-91F0-46E92A7C07FA}">
      <dsp:nvSpPr>
        <dsp:cNvPr id="0" name=""/>
        <dsp:cNvSpPr/>
      </dsp:nvSpPr>
      <dsp:spPr>
        <a:xfrm rot="5400000">
          <a:off x="8453632" y="-81433"/>
          <a:ext cx="1214915" cy="15505439"/>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Paper</a:t>
          </a:r>
          <a:r>
            <a:rPr lang="en-US" sz="1400" b="0" i="0" kern="1200" dirty="0"/>
            <a:t>: Dosovitskiy, A., Beyer, L., Kolesnikov, A., Weissenborn, D., Zhai, X., </a:t>
          </a:r>
          <a:r>
            <a:rPr lang="en-US" sz="1400" b="0" i="0" kern="1200" dirty="0" err="1"/>
            <a:t>Unterthiner</a:t>
          </a:r>
          <a:r>
            <a:rPr lang="en-US" sz="1400" b="0" i="0" kern="1200" dirty="0"/>
            <a:t>, T., Dehghani, M., </a:t>
          </a:r>
          <a:r>
            <a:rPr lang="en-US" sz="1400" b="0" i="0" kern="1200" dirty="0" err="1"/>
            <a:t>Minderer</a:t>
          </a:r>
          <a:r>
            <a:rPr lang="en-US" sz="1400" b="0" i="0" kern="1200" dirty="0"/>
            <a:t>, M., </a:t>
          </a:r>
          <a:r>
            <a:rPr lang="en-US" sz="1400" b="0" i="0" kern="1200" dirty="0" err="1"/>
            <a:t>Heigold</a:t>
          </a:r>
          <a:r>
            <a:rPr lang="en-US" sz="1400" b="0" i="0" kern="1200" dirty="0"/>
            <a:t>, G., Gelly, S., </a:t>
          </a:r>
          <a:r>
            <a:rPr lang="en-US" sz="1400" b="0" i="0" kern="1200" dirty="0" err="1"/>
            <a:t>Uszkoreit</a:t>
          </a:r>
          <a:r>
            <a:rPr lang="en-US" sz="1400" b="0" i="0" kern="1200" dirty="0"/>
            <a:t>, J., &amp; </a:t>
          </a:r>
          <a:r>
            <a:rPr lang="en-US" sz="1400" b="0" i="0" kern="1200" dirty="0" err="1"/>
            <a:t>Houlsby</a:t>
          </a:r>
          <a:r>
            <a:rPr lang="en-US" sz="1400" b="0" i="0" kern="1200" dirty="0"/>
            <a:t>, N. (2020). </a:t>
          </a:r>
          <a:r>
            <a:rPr lang="en-US" sz="1400" b="1" i="0" kern="1200" dirty="0"/>
            <a:t>An Image is Worth 16x16 Words: Transformers for Image Recognition at Scale</a:t>
          </a:r>
          <a:r>
            <a:rPr lang="en-US" sz="1400" b="0" i="0" kern="1200" dirty="0"/>
            <a:t>. </a:t>
          </a:r>
          <a:r>
            <a:rPr lang="en-US" sz="1400" b="0" i="1" kern="1200" dirty="0"/>
            <a:t>International Conference on Learning Representations (ICLR)</a:t>
          </a:r>
          <a:endParaRPr lang="en-US"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en-US" sz="1400" b="1" i="0" kern="1200" dirty="0"/>
            <a:t>Key Contribution</a:t>
          </a:r>
          <a:r>
            <a:rPr lang="en-US" sz="1400" b="0" i="0" kern="1200" dirty="0"/>
            <a:t>: This paper broke from the convolutional paradigm by demonstrating that a </a:t>
          </a:r>
          <a:r>
            <a:rPr lang="en-US" sz="1400" b="1" i="0" kern="1200" dirty="0"/>
            <a:t>pure Transformer architecture</a:t>
          </a:r>
          <a:r>
            <a:rPr lang="en-US" sz="1400" b="0" i="0" kern="1200" dirty="0"/>
            <a:t>, with minimal modifications, could achieve state-of-the-art results on image classification. The key innovation is splitting an image into fixed-size patches, linearly embedding them, and adding position embeddings before feeding the sequence to a standard Transformer encoder.</a:t>
          </a:r>
          <a:endParaRPr lang="en-US" sz="1400" kern="1200" dirty="0"/>
        </a:p>
        <a:p>
          <a:pPr marL="114300" lvl="1" indent="-114300" algn="l" defTabSz="622300">
            <a:lnSpc>
              <a:spcPct val="90000"/>
            </a:lnSpc>
            <a:spcBef>
              <a:spcPct val="0"/>
            </a:spcBef>
            <a:spcAft>
              <a:spcPct val="15000"/>
            </a:spcAft>
            <a:buNone/>
          </a:pPr>
          <a:endParaRPr lang="en-US" sz="1400" kern="1200" dirty="0"/>
        </a:p>
      </dsp:txBody>
      <dsp:txXfrm rot="-5400000">
        <a:off x="1308371" y="7123135"/>
        <a:ext cx="15446132" cy="1096301"/>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EABBD-8BB4-4B58-BC75-7E8731A8348D}"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8D9D52-A454-46CA-8B59-45CEEB0C61CE}" type="slidenum">
              <a:rPr lang="en-US" smtClean="0"/>
              <a:t>‹#›</a:t>
            </a:fld>
            <a:endParaRPr lang="en-US"/>
          </a:p>
        </p:txBody>
      </p:sp>
    </p:spTree>
    <p:extLst>
      <p:ext uri="{BB962C8B-B14F-4D97-AF65-F5344CB8AC3E}">
        <p14:creationId xmlns:p14="http://schemas.microsoft.com/office/powerpoint/2010/main" val="2794492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8D9D52-A454-46CA-8B59-45CEEB0C61CE}" type="slidenum">
              <a:rPr lang="en-US" smtClean="0"/>
              <a:t>2</a:t>
            </a:fld>
            <a:endParaRPr lang="en-US"/>
          </a:p>
        </p:txBody>
      </p:sp>
    </p:spTree>
    <p:extLst>
      <p:ext uri="{BB962C8B-B14F-4D97-AF65-F5344CB8AC3E}">
        <p14:creationId xmlns:p14="http://schemas.microsoft.com/office/powerpoint/2010/main" val="2463635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7E179-18BF-9E19-7DEB-4E973B283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269C1F-6839-A8A6-3018-9BA9A829405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2EA930A-0E8F-5E0A-595E-079B6A6E4B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C17378-3150-D2EA-6FCF-EE83CBF08E41}"/>
              </a:ext>
            </a:extLst>
          </p:cNvPr>
          <p:cNvSpPr>
            <a:spLocks noGrp="1"/>
          </p:cNvSpPr>
          <p:nvPr>
            <p:ph type="sldNum" sz="quarter" idx="5"/>
          </p:nvPr>
        </p:nvSpPr>
        <p:spPr/>
        <p:txBody>
          <a:bodyPr/>
          <a:lstStyle/>
          <a:p>
            <a:fld id="{E68D9D52-A454-46CA-8B59-45CEEB0C61CE}" type="slidenum">
              <a:rPr lang="en-US" smtClean="0"/>
              <a:t>5</a:t>
            </a:fld>
            <a:endParaRPr lang="en-US"/>
          </a:p>
        </p:txBody>
      </p:sp>
    </p:spTree>
    <p:extLst>
      <p:ext uri="{BB962C8B-B14F-4D97-AF65-F5344CB8AC3E}">
        <p14:creationId xmlns:p14="http://schemas.microsoft.com/office/powerpoint/2010/main" val="1624220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8D9D52-A454-46CA-8B59-45CEEB0C61CE}" type="slidenum">
              <a:rPr lang="en-US" smtClean="0"/>
              <a:t>21</a:t>
            </a:fld>
            <a:endParaRPr lang="en-US"/>
          </a:p>
        </p:txBody>
      </p:sp>
    </p:spTree>
    <p:extLst>
      <p:ext uri="{BB962C8B-B14F-4D97-AF65-F5344CB8AC3E}">
        <p14:creationId xmlns:p14="http://schemas.microsoft.com/office/powerpoint/2010/main" val="114969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E60844-B77F-32B7-0C3F-85D6BE648A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F4E4D-5604-BD05-568F-8FAFE8B1F15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CD17022-2473-39EF-2F85-0415B8AB8C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224022-89BF-9783-9979-2E5B56A71153}"/>
              </a:ext>
            </a:extLst>
          </p:cNvPr>
          <p:cNvSpPr>
            <a:spLocks noGrp="1"/>
          </p:cNvSpPr>
          <p:nvPr>
            <p:ph type="sldNum" sz="quarter" idx="5"/>
          </p:nvPr>
        </p:nvSpPr>
        <p:spPr/>
        <p:txBody>
          <a:bodyPr/>
          <a:lstStyle/>
          <a:p>
            <a:fld id="{E68D9D52-A454-46CA-8B59-45CEEB0C61CE}" type="slidenum">
              <a:rPr lang="en-US" smtClean="0"/>
              <a:t>22</a:t>
            </a:fld>
            <a:endParaRPr lang="en-US"/>
          </a:p>
        </p:txBody>
      </p:sp>
    </p:spTree>
    <p:extLst>
      <p:ext uri="{BB962C8B-B14F-4D97-AF65-F5344CB8AC3E}">
        <p14:creationId xmlns:p14="http://schemas.microsoft.com/office/powerpoint/2010/main" val="155755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8D9D52-A454-46CA-8B59-45CEEB0C61CE}" type="slidenum">
              <a:rPr lang="en-US" smtClean="0"/>
              <a:t>41</a:t>
            </a:fld>
            <a:endParaRPr lang="en-US"/>
          </a:p>
        </p:txBody>
      </p:sp>
    </p:spTree>
    <p:extLst>
      <p:ext uri="{BB962C8B-B14F-4D97-AF65-F5344CB8AC3E}">
        <p14:creationId xmlns:p14="http://schemas.microsoft.com/office/powerpoint/2010/main" val="3689376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29290" indent="0" algn="ctr">
              <a:buNone/>
              <a:defRPr>
                <a:solidFill>
                  <a:schemeClr val="tx1">
                    <a:tint val="75000"/>
                  </a:schemeClr>
                </a:solidFill>
              </a:defRPr>
            </a:lvl2pPr>
            <a:lvl3pPr marL="858578" indent="0" algn="ctr">
              <a:buNone/>
              <a:defRPr>
                <a:solidFill>
                  <a:schemeClr val="tx1">
                    <a:tint val="75000"/>
                  </a:schemeClr>
                </a:solidFill>
              </a:defRPr>
            </a:lvl3pPr>
            <a:lvl4pPr marL="1287868" indent="0" algn="ctr">
              <a:buNone/>
              <a:defRPr>
                <a:solidFill>
                  <a:schemeClr val="tx1">
                    <a:tint val="75000"/>
                  </a:schemeClr>
                </a:solidFill>
              </a:defRPr>
            </a:lvl4pPr>
            <a:lvl5pPr marL="1717157" indent="0" algn="ctr">
              <a:buNone/>
              <a:defRPr>
                <a:solidFill>
                  <a:schemeClr val="tx1">
                    <a:tint val="75000"/>
                  </a:schemeClr>
                </a:solidFill>
              </a:defRPr>
            </a:lvl5pPr>
            <a:lvl6pPr marL="2146446" indent="0" algn="ctr">
              <a:buNone/>
              <a:defRPr>
                <a:solidFill>
                  <a:schemeClr val="tx1">
                    <a:tint val="75000"/>
                  </a:schemeClr>
                </a:solidFill>
              </a:defRPr>
            </a:lvl6pPr>
            <a:lvl7pPr marL="2575736" indent="0" algn="ctr">
              <a:buNone/>
              <a:defRPr>
                <a:solidFill>
                  <a:schemeClr val="tx1">
                    <a:tint val="75000"/>
                  </a:schemeClr>
                </a:solidFill>
              </a:defRPr>
            </a:lvl7pPr>
            <a:lvl8pPr marL="3005025" indent="0" algn="ctr">
              <a:buNone/>
              <a:defRPr>
                <a:solidFill>
                  <a:schemeClr val="tx1">
                    <a:tint val="75000"/>
                  </a:schemeClr>
                </a:solidFill>
              </a:defRPr>
            </a:lvl8pPr>
            <a:lvl9pPr marL="343431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10"/>
            <a:ext cx="7772400" cy="1362075"/>
          </a:xfrm>
        </p:spPr>
        <p:txBody>
          <a:bodyPr anchor="t"/>
          <a:lstStyle>
            <a:lvl1pPr algn="l">
              <a:defRPr sz="3756"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1878">
                <a:solidFill>
                  <a:schemeClr val="tx1">
                    <a:tint val="75000"/>
                  </a:schemeClr>
                </a:solidFill>
              </a:defRPr>
            </a:lvl1pPr>
            <a:lvl2pPr marL="429290" indent="0">
              <a:buNone/>
              <a:defRPr sz="1690">
                <a:solidFill>
                  <a:schemeClr val="tx1">
                    <a:tint val="75000"/>
                  </a:schemeClr>
                </a:solidFill>
              </a:defRPr>
            </a:lvl2pPr>
            <a:lvl3pPr marL="858578" indent="0">
              <a:buNone/>
              <a:defRPr sz="1502">
                <a:solidFill>
                  <a:schemeClr val="tx1">
                    <a:tint val="75000"/>
                  </a:schemeClr>
                </a:solidFill>
              </a:defRPr>
            </a:lvl3pPr>
            <a:lvl4pPr marL="1287868" indent="0">
              <a:buNone/>
              <a:defRPr sz="1315">
                <a:solidFill>
                  <a:schemeClr val="tx1">
                    <a:tint val="75000"/>
                  </a:schemeClr>
                </a:solidFill>
              </a:defRPr>
            </a:lvl4pPr>
            <a:lvl5pPr marL="1717157" indent="0">
              <a:buNone/>
              <a:defRPr sz="1315">
                <a:solidFill>
                  <a:schemeClr val="tx1">
                    <a:tint val="75000"/>
                  </a:schemeClr>
                </a:solidFill>
              </a:defRPr>
            </a:lvl5pPr>
            <a:lvl6pPr marL="2146446" indent="0">
              <a:buNone/>
              <a:defRPr sz="1315">
                <a:solidFill>
                  <a:schemeClr val="tx1">
                    <a:tint val="75000"/>
                  </a:schemeClr>
                </a:solidFill>
              </a:defRPr>
            </a:lvl6pPr>
            <a:lvl7pPr marL="2575736" indent="0">
              <a:buNone/>
              <a:defRPr sz="1315">
                <a:solidFill>
                  <a:schemeClr val="tx1">
                    <a:tint val="75000"/>
                  </a:schemeClr>
                </a:solidFill>
              </a:defRPr>
            </a:lvl7pPr>
            <a:lvl8pPr marL="3005025" indent="0">
              <a:buNone/>
              <a:defRPr sz="1315">
                <a:solidFill>
                  <a:schemeClr val="tx1">
                    <a:tint val="75000"/>
                  </a:schemeClr>
                </a:solidFill>
              </a:defRPr>
            </a:lvl8pPr>
            <a:lvl9pPr marL="3434315" indent="0">
              <a:buNone/>
              <a:defRPr sz="131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10"/>
            <a:ext cx="4038600" cy="4525963"/>
          </a:xfrm>
        </p:spPr>
        <p:txBody>
          <a:bodyPr/>
          <a:lstStyle>
            <a:lvl1pPr>
              <a:defRPr sz="2629"/>
            </a:lvl1pPr>
            <a:lvl2pPr>
              <a:defRPr sz="2254"/>
            </a:lvl2pPr>
            <a:lvl3pPr>
              <a:defRPr sz="1878"/>
            </a:lvl3pPr>
            <a:lvl4pPr>
              <a:defRPr sz="1690"/>
            </a:lvl4pPr>
            <a:lvl5pPr>
              <a:defRPr sz="1690"/>
            </a:lvl5pPr>
            <a:lvl6pPr>
              <a:defRPr sz="1690"/>
            </a:lvl6pPr>
            <a:lvl7pPr>
              <a:defRPr sz="1690"/>
            </a:lvl7pPr>
            <a:lvl8pPr>
              <a:defRPr sz="1690"/>
            </a:lvl8pPr>
            <a:lvl9pPr>
              <a:defRPr sz="1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600210"/>
            <a:ext cx="4038600" cy="4525963"/>
          </a:xfrm>
        </p:spPr>
        <p:txBody>
          <a:bodyPr/>
          <a:lstStyle>
            <a:lvl1pPr>
              <a:defRPr sz="2629"/>
            </a:lvl1pPr>
            <a:lvl2pPr>
              <a:defRPr sz="2254"/>
            </a:lvl2pPr>
            <a:lvl3pPr>
              <a:defRPr sz="1878"/>
            </a:lvl3pPr>
            <a:lvl4pPr>
              <a:defRPr sz="1690"/>
            </a:lvl4pPr>
            <a:lvl5pPr>
              <a:defRPr sz="1690"/>
            </a:lvl5pPr>
            <a:lvl6pPr>
              <a:defRPr sz="1690"/>
            </a:lvl6pPr>
            <a:lvl7pPr>
              <a:defRPr sz="1690"/>
            </a:lvl7pPr>
            <a:lvl8pPr>
              <a:defRPr sz="1690"/>
            </a:lvl8pPr>
            <a:lvl9pPr>
              <a:defRPr sz="1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3" y="1535113"/>
            <a:ext cx="4040188" cy="639762"/>
          </a:xfrm>
        </p:spPr>
        <p:txBody>
          <a:bodyPr anchor="b"/>
          <a:lstStyle>
            <a:lvl1pPr marL="0" indent="0">
              <a:buNone/>
              <a:defRPr sz="2254" b="1"/>
            </a:lvl1pPr>
            <a:lvl2pPr marL="429290" indent="0">
              <a:buNone/>
              <a:defRPr sz="1878" b="1"/>
            </a:lvl2pPr>
            <a:lvl3pPr marL="858578" indent="0">
              <a:buNone/>
              <a:defRPr sz="1690" b="1"/>
            </a:lvl3pPr>
            <a:lvl4pPr marL="1287868" indent="0">
              <a:buNone/>
              <a:defRPr sz="1502" b="1"/>
            </a:lvl4pPr>
            <a:lvl5pPr marL="1717157" indent="0">
              <a:buNone/>
              <a:defRPr sz="1502" b="1"/>
            </a:lvl5pPr>
            <a:lvl6pPr marL="2146446" indent="0">
              <a:buNone/>
              <a:defRPr sz="1502" b="1"/>
            </a:lvl6pPr>
            <a:lvl7pPr marL="2575736" indent="0">
              <a:buNone/>
              <a:defRPr sz="1502" b="1"/>
            </a:lvl7pPr>
            <a:lvl8pPr marL="3005025" indent="0">
              <a:buNone/>
              <a:defRPr sz="1502" b="1"/>
            </a:lvl8pPr>
            <a:lvl9pPr marL="3434315" indent="0">
              <a:buNone/>
              <a:defRPr sz="1502" b="1"/>
            </a:lvl9pPr>
          </a:lstStyle>
          <a:p>
            <a:pPr lvl="0"/>
            <a:r>
              <a:rPr lang="en-US"/>
              <a:t>Click to edit Master text styles</a:t>
            </a:r>
          </a:p>
        </p:txBody>
      </p:sp>
      <p:sp>
        <p:nvSpPr>
          <p:cNvPr id="4" name="Content Placeholder 3"/>
          <p:cNvSpPr>
            <a:spLocks noGrp="1"/>
          </p:cNvSpPr>
          <p:nvPr>
            <p:ph sz="half" idx="2"/>
          </p:nvPr>
        </p:nvSpPr>
        <p:spPr>
          <a:xfrm>
            <a:off x="457203" y="2174875"/>
            <a:ext cx="4040188" cy="3951288"/>
          </a:xfrm>
        </p:spPr>
        <p:txBody>
          <a:bodyPr/>
          <a:lstStyle>
            <a:lvl1pPr>
              <a:defRPr sz="2254"/>
            </a:lvl1pPr>
            <a:lvl2pPr>
              <a:defRPr sz="1878"/>
            </a:lvl2pPr>
            <a:lvl3pPr>
              <a:defRPr sz="1690"/>
            </a:lvl3pPr>
            <a:lvl4pPr>
              <a:defRPr sz="1502"/>
            </a:lvl4pPr>
            <a:lvl5pPr>
              <a:defRPr sz="1502"/>
            </a:lvl5pPr>
            <a:lvl6pPr>
              <a:defRPr sz="1502"/>
            </a:lvl6pPr>
            <a:lvl7pPr>
              <a:defRPr sz="1502"/>
            </a:lvl7pPr>
            <a:lvl8pPr>
              <a:defRPr sz="1502"/>
            </a:lvl8pPr>
            <a:lvl9pPr>
              <a:defRPr sz="15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1" y="1535113"/>
            <a:ext cx="4041775" cy="639762"/>
          </a:xfrm>
        </p:spPr>
        <p:txBody>
          <a:bodyPr anchor="b"/>
          <a:lstStyle>
            <a:lvl1pPr marL="0" indent="0">
              <a:buNone/>
              <a:defRPr sz="2254" b="1"/>
            </a:lvl1pPr>
            <a:lvl2pPr marL="429290" indent="0">
              <a:buNone/>
              <a:defRPr sz="1878" b="1"/>
            </a:lvl2pPr>
            <a:lvl3pPr marL="858578" indent="0">
              <a:buNone/>
              <a:defRPr sz="1690" b="1"/>
            </a:lvl3pPr>
            <a:lvl4pPr marL="1287868" indent="0">
              <a:buNone/>
              <a:defRPr sz="1502" b="1"/>
            </a:lvl4pPr>
            <a:lvl5pPr marL="1717157" indent="0">
              <a:buNone/>
              <a:defRPr sz="1502" b="1"/>
            </a:lvl5pPr>
            <a:lvl6pPr marL="2146446" indent="0">
              <a:buNone/>
              <a:defRPr sz="1502" b="1"/>
            </a:lvl6pPr>
            <a:lvl7pPr marL="2575736" indent="0">
              <a:buNone/>
              <a:defRPr sz="1502" b="1"/>
            </a:lvl7pPr>
            <a:lvl8pPr marL="3005025" indent="0">
              <a:buNone/>
              <a:defRPr sz="1502" b="1"/>
            </a:lvl8pPr>
            <a:lvl9pPr marL="3434315" indent="0">
              <a:buNone/>
              <a:defRPr sz="1502" b="1"/>
            </a:lvl9pPr>
          </a:lstStyle>
          <a:p>
            <a:pPr lvl="0"/>
            <a:r>
              <a:rPr lang="en-US"/>
              <a:t>Click to edit Master text styles</a:t>
            </a:r>
          </a:p>
        </p:txBody>
      </p:sp>
      <p:sp>
        <p:nvSpPr>
          <p:cNvPr id="6" name="Content Placeholder 5"/>
          <p:cNvSpPr>
            <a:spLocks noGrp="1"/>
          </p:cNvSpPr>
          <p:nvPr>
            <p:ph sz="quarter" idx="4"/>
          </p:nvPr>
        </p:nvSpPr>
        <p:spPr>
          <a:xfrm>
            <a:off x="4645031" y="2174875"/>
            <a:ext cx="4041775" cy="3951288"/>
          </a:xfrm>
        </p:spPr>
        <p:txBody>
          <a:bodyPr/>
          <a:lstStyle>
            <a:lvl1pPr>
              <a:defRPr sz="2254"/>
            </a:lvl1pPr>
            <a:lvl2pPr>
              <a:defRPr sz="1878"/>
            </a:lvl2pPr>
            <a:lvl3pPr>
              <a:defRPr sz="1690"/>
            </a:lvl3pPr>
            <a:lvl4pPr>
              <a:defRPr sz="1502"/>
            </a:lvl4pPr>
            <a:lvl5pPr>
              <a:defRPr sz="1502"/>
            </a:lvl5pPr>
            <a:lvl6pPr>
              <a:defRPr sz="1502"/>
            </a:lvl6pPr>
            <a:lvl7pPr>
              <a:defRPr sz="1502"/>
            </a:lvl7pPr>
            <a:lvl8pPr>
              <a:defRPr sz="1502"/>
            </a:lvl8pPr>
            <a:lvl9pPr>
              <a:defRPr sz="150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73050"/>
            <a:ext cx="3008313" cy="1162050"/>
          </a:xfrm>
        </p:spPr>
        <p:txBody>
          <a:bodyPr anchor="b"/>
          <a:lstStyle>
            <a:lvl1pPr algn="l">
              <a:defRPr sz="1878" b="1"/>
            </a:lvl1pPr>
          </a:lstStyle>
          <a:p>
            <a:r>
              <a:rPr lang="en-US"/>
              <a:t>Click to edit Master title style</a:t>
            </a:r>
          </a:p>
        </p:txBody>
      </p:sp>
      <p:sp>
        <p:nvSpPr>
          <p:cNvPr id="3" name="Content Placeholder 2"/>
          <p:cNvSpPr>
            <a:spLocks noGrp="1"/>
          </p:cNvSpPr>
          <p:nvPr>
            <p:ph idx="1"/>
          </p:nvPr>
        </p:nvSpPr>
        <p:spPr>
          <a:xfrm>
            <a:off x="3575055" y="273055"/>
            <a:ext cx="5111751" cy="5853113"/>
          </a:xfrm>
        </p:spPr>
        <p:txBody>
          <a:bodyPr/>
          <a:lstStyle>
            <a:lvl1pPr>
              <a:defRPr sz="3005"/>
            </a:lvl1pPr>
            <a:lvl2pPr>
              <a:defRPr sz="2629"/>
            </a:lvl2pPr>
            <a:lvl3pPr>
              <a:defRPr sz="2254"/>
            </a:lvl3pPr>
            <a:lvl4pPr>
              <a:defRPr sz="1878"/>
            </a:lvl4pPr>
            <a:lvl5pPr>
              <a:defRPr sz="1878"/>
            </a:lvl5pPr>
            <a:lvl6pPr>
              <a:defRPr sz="1878"/>
            </a:lvl6pPr>
            <a:lvl7pPr>
              <a:defRPr sz="1878"/>
            </a:lvl7pPr>
            <a:lvl8pPr>
              <a:defRPr sz="1878"/>
            </a:lvl8pPr>
            <a:lvl9pPr>
              <a:defRPr sz="187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435110"/>
            <a:ext cx="3008313" cy="4691063"/>
          </a:xfrm>
        </p:spPr>
        <p:txBody>
          <a:bodyPr/>
          <a:lstStyle>
            <a:lvl1pPr marL="0" indent="0">
              <a:buNone/>
              <a:defRPr sz="1315"/>
            </a:lvl1pPr>
            <a:lvl2pPr marL="429290" indent="0">
              <a:buNone/>
              <a:defRPr sz="1127"/>
            </a:lvl2pPr>
            <a:lvl3pPr marL="858578" indent="0">
              <a:buNone/>
              <a:defRPr sz="939"/>
            </a:lvl3pPr>
            <a:lvl4pPr marL="1287868" indent="0">
              <a:buNone/>
              <a:defRPr sz="845"/>
            </a:lvl4pPr>
            <a:lvl5pPr marL="1717157" indent="0">
              <a:buNone/>
              <a:defRPr sz="845"/>
            </a:lvl5pPr>
            <a:lvl6pPr marL="2146446" indent="0">
              <a:buNone/>
              <a:defRPr sz="845"/>
            </a:lvl6pPr>
            <a:lvl7pPr marL="2575736" indent="0">
              <a:buNone/>
              <a:defRPr sz="845"/>
            </a:lvl7pPr>
            <a:lvl8pPr marL="3005025" indent="0">
              <a:buNone/>
              <a:defRPr sz="845"/>
            </a:lvl8pPr>
            <a:lvl9pPr marL="3434315" indent="0">
              <a:buNone/>
              <a:defRPr sz="84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878"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005"/>
            </a:lvl1pPr>
            <a:lvl2pPr marL="429290" indent="0">
              <a:buNone/>
              <a:defRPr sz="2629"/>
            </a:lvl2pPr>
            <a:lvl3pPr marL="858578" indent="0">
              <a:buNone/>
              <a:defRPr sz="2254"/>
            </a:lvl3pPr>
            <a:lvl4pPr marL="1287868" indent="0">
              <a:buNone/>
              <a:defRPr sz="1878"/>
            </a:lvl4pPr>
            <a:lvl5pPr marL="1717157" indent="0">
              <a:buNone/>
              <a:defRPr sz="1878"/>
            </a:lvl5pPr>
            <a:lvl6pPr marL="2146446" indent="0">
              <a:buNone/>
              <a:defRPr sz="1878"/>
            </a:lvl6pPr>
            <a:lvl7pPr marL="2575736" indent="0">
              <a:buNone/>
              <a:defRPr sz="1878"/>
            </a:lvl7pPr>
            <a:lvl8pPr marL="3005025" indent="0">
              <a:buNone/>
              <a:defRPr sz="1878"/>
            </a:lvl8pPr>
            <a:lvl9pPr marL="3434315" indent="0">
              <a:buNone/>
              <a:defRPr sz="1878"/>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315"/>
            </a:lvl1pPr>
            <a:lvl2pPr marL="429290" indent="0">
              <a:buNone/>
              <a:defRPr sz="1127"/>
            </a:lvl2pPr>
            <a:lvl3pPr marL="858578" indent="0">
              <a:buNone/>
              <a:defRPr sz="939"/>
            </a:lvl3pPr>
            <a:lvl4pPr marL="1287868" indent="0">
              <a:buNone/>
              <a:defRPr sz="845"/>
            </a:lvl4pPr>
            <a:lvl5pPr marL="1717157" indent="0">
              <a:buNone/>
              <a:defRPr sz="845"/>
            </a:lvl5pPr>
            <a:lvl6pPr marL="2146446" indent="0">
              <a:buNone/>
              <a:defRPr sz="845"/>
            </a:lvl6pPr>
            <a:lvl7pPr marL="2575736" indent="0">
              <a:buNone/>
              <a:defRPr sz="845"/>
            </a:lvl7pPr>
            <a:lvl8pPr marL="3005025" indent="0">
              <a:buNone/>
              <a:defRPr sz="845"/>
            </a:lvl8pPr>
            <a:lvl9pPr marL="3434315" indent="0">
              <a:buNone/>
              <a:defRPr sz="84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1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127">
                <a:solidFill>
                  <a:schemeClr val="tx1">
                    <a:tint val="75000"/>
                  </a:schemeClr>
                </a:solidFill>
              </a:defRPr>
            </a:lvl1pPr>
          </a:lstStyle>
          <a:p>
            <a:fld id="{1D8BD707-D9CF-40AE-B4C6-C98DA3205C09}" type="datetimeFigureOut">
              <a:rPr lang="en-US" smtClean="0"/>
              <a:pPr/>
              <a:t>12/8/2025</a:t>
            </a:fld>
            <a:endParaRPr 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127">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1127">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58578" rtl="0" eaLnBrk="1" latinLnBrk="0" hangingPunct="1">
        <a:spcBef>
          <a:spcPct val="0"/>
        </a:spcBef>
        <a:buNone/>
        <a:defRPr sz="4132" kern="1200">
          <a:solidFill>
            <a:schemeClr val="tx1"/>
          </a:solidFill>
          <a:latin typeface="+mj-lt"/>
          <a:ea typeface="+mj-ea"/>
          <a:cs typeface="+mj-cs"/>
        </a:defRPr>
      </a:lvl1pPr>
    </p:titleStyle>
    <p:bodyStyle>
      <a:lvl1pPr marL="321967" indent="-321967" algn="l" defTabSz="858578" rtl="0" eaLnBrk="1" latinLnBrk="0" hangingPunct="1">
        <a:spcBef>
          <a:spcPct val="20000"/>
        </a:spcBef>
        <a:buFont typeface="Arial" pitchFamily="34" charset="0"/>
        <a:buChar char="•"/>
        <a:defRPr sz="3005" kern="1200">
          <a:solidFill>
            <a:schemeClr val="tx1"/>
          </a:solidFill>
          <a:latin typeface="+mn-lt"/>
          <a:ea typeface="+mn-ea"/>
          <a:cs typeface="+mn-cs"/>
        </a:defRPr>
      </a:lvl1pPr>
      <a:lvl2pPr marL="697595" indent="-268307" algn="l" defTabSz="858578" rtl="0" eaLnBrk="1" latinLnBrk="0" hangingPunct="1">
        <a:spcBef>
          <a:spcPct val="20000"/>
        </a:spcBef>
        <a:buFont typeface="Arial" pitchFamily="34" charset="0"/>
        <a:buChar char="–"/>
        <a:defRPr sz="2629" kern="1200">
          <a:solidFill>
            <a:schemeClr val="tx1"/>
          </a:solidFill>
          <a:latin typeface="+mn-lt"/>
          <a:ea typeface="+mn-ea"/>
          <a:cs typeface="+mn-cs"/>
        </a:defRPr>
      </a:lvl2pPr>
      <a:lvl3pPr marL="1073223" indent="-214645" algn="l" defTabSz="858578" rtl="0" eaLnBrk="1" latinLnBrk="0" hangingPunct="1">
        <a:spcBef>
          <a:spcPct val="20000"/>
        </a:spcBef>
        <a:buFont typeface="Arial" pitchFamily="34" charset="0"/>
        <a:buChar char="•"/>
        <a:defRPr sz="2254" kern="1200">
          <a:solidFill>
            <a:schemeClr val="tx1"/>
          </a:solidFill>
          <a:latin typeface="+mn-lt"/>
          <a:ea typeface="+mn-ea"/>
          <a:cs typeface="+mn-cs"/>
        </a:defRPr>
      </a:lvl3pPr>
      <a:lvl4pPr marL="1502513" indent="-214645" algn="l" defTabSz="858578" rtl="0" eaLnBrk="1" latinLnBrk="0" hangingPunct="1">
        <a:spcBef>
          <a:spcPct val="20000"/>
        </a:spcBef>
        <a:buFont typeface="Arial" pitchFamily="34" charset="0"/>
        <a:buChar char="–"/>
        <a:defRPr sz="1878" kern="1200">
          <a:solidFill>
            <a:schemeClr val="tx1"/>
          </a:solidFill>
          <a:latin typeface="+mn-lt"/>
          <a:ea typeface="+mn-ea"/>
          <a:cs typeface="+mn-cs"/>
        </a:defRPr>
      </a:lvl4pPr>
      <a:lvl5pPr marL="1931803" indent="-214645" algn="l" defTabSz="858578" rtl="0" eaLnBrk="1" latinLnBrk="0" hangingPunct="1">
        <a:spcBef>
          <a:spcPct val="20000"/>
        </a:spcBef>
        <a:buFont typeface="Arial" pitchFamily="34" charset="0"/>
        <a:buChar char="»"/>
        <a:defRPr sz="1878" kern="1200">
          <a:solidFill>
            <a:schemeClr val="tx1"/>
          </a:solidFill>
          <a:latin typeface="+mn-lt"/>
          <a:ea typeface="+mn-ea"/>
          <a:cs typeface="+mn-cs"/>
        </a:defRPr>
      </a:lvl5pPr>
      <a:lvl6pPr marL="2361091" indent="-214645" algn="l" defTabSz="858578" rtl="0" eaLnBrk="1" latinLnBrk="0" hangingPunct="1">
        <a:spcBef>
          <a:spcPct val="20000"/>
        </a:spcBef>
        <a:buFont typeface="Arial" pitchFamily="34" charset="0"/>
        <a:buChar char="•"/>
        <a:defRPr sz="1878" kern="1200">
          <a:solidFill>
            <a:schemeClr val="tx1"/>
          </a:solidFill>
          <a:latin typeface="+mn-lt"/>
          <a:ea typeface="+mn-ea"/>
          <a:cs typeface="+mn-cs"/>
        </a:defRPr>
      </a:lvl6pPr>
      <a:lvl7pPr marL="2790381" indent="-214645" algn="l" defTabSz="858578" rtl="0" eaLnBrk="1" latinLnBrk="0" hangingPunct="1">
        <a:spcBef>
          <a:spcPct val="20000"/>
        </a:spcBef>
        <a:buFont typeface="Arial" pitchFamily="34" charset="0"/>
        <a:buChar char="•"/>
        <a:defRPr sz="1878" kern="1200">
          <a:solidFill>
            <a:schemeClr val="tx1"/>
          </a:solidFill>
          <a:latin typeface="+mn-lt"/>
          <a:ea typeface="+mn-ea"/>
          <a:cs typeface="+mn-cs"/>
        </a:defRPr>
      </a:lvl7pPr>
      <a:lvl8pPr marL="3219670" indent="-214645" algn="l" defTabSz="858578" rtl="0" eaLnBrk="1" latinLnBrk="0" hangingPunct="1">
        <a:spcBef>
          <a:spcPct val="20000"/>
        </a:spcBef>
        <a:buFont typeface="Arial" pitchFamily="34" charset="0"/>
        <a:buChar char="•"/>
        <a:defRPr sz="1878" kern="1200">
          <a:solidFill>
            <a:schemeClr val="tx1"/>
          </a:solidFill>
          <a:latin typeface="+mn-lt"/>
          <a:ea typeface="+mn-ea"/>
          <a:cs typeface="+mn-cs"/>
        </a:defRPr>
      </a:lvl8pPr>
      <a:lvl9pPr marL="3648960" indent="-214645" algn="l" defTabSz="858578" rtl="0" eaLnBrk="1" latinLnBrk="0" hangingPunct="1">
        <a:spcBef>
          <a:spcPct val="20000"/>
        </a:spcBef>
        <a:buFont typeface="Arial" pitchFamily="34" charset="0"/>
        <a:buChar char="•"/>
        <a:defRPr sz="1878" kern="1200">
          <a:solidFill>
            <a:schemeClr val="tx1"/>
          </a:solidFill>
          <a:latin typeface="+mn-lt"/>
          <a:ea typeface="+mn-ea"/>
          <a:cs typeface="+mn-cs"/>
        </a:defRPr>
      </a:lvl9pPr>
    </p:bodyStyle>
    <p:otherStyle>
      <a:defPPr>
        <a:defRPr lang="en-US"/>
      </a:defPPr>
      <a:lvl1pPr marL="0" algn="l" defTabSz="858578" rtl="0" eaLnBrk="1" latinLnBrk="0" hangingPunct="1">
        <a:defRPr sz="1690" kern="1200">
          <a:solidFill>
            <a:schemeClr val="tx1"/>
          </a:solidFill>
          <a:latin typeface="+mn-lt"/>
          <a:ea typeface="+mn-ea"/>
          <a:cs typeface="+mn-cs"/>
        </a:defRPr>
      </a:lvl1pPr>
      <a:lvl2pPr marL="429290" algn="l" defTabSz="858578" rtl="0" eaLnBrk="1" latinLnBrk="0" hangingPunct="1">
        <a:defRPr sz="1690" kern="1200">
          <a:solidFill>
            <a:schemeClr val="tx1"/>
          </a:solidFill>
          <a:latin typeface="+mn-lt"/>
          <a:ea typeface="+mn-ea"/>
          <a:cs typeface="+mn-cs"/>
        </a:defRPr>
      </a:lvl2pPr>
      <a:lvl3pPr marL="858578" algn="l" defTabSz="858578" rtl="0" eaLnBrk="1" latinLnBrk="0" hangingPunct="1">
        <a:defRPr sz="1690" kern="1200">
          <a:solidFill>
            <a:schemeClr val="tx1"/>
          </a:solidFill>
          <a:latin typeface="+mn-lt"/>
          <a:ea typeface="+mn-ea"/>
          <a:cs typeface="+mn-cs"/>
        </a:defRPr>
      </a:lvl3pPr>
      <a:lvl4pPr marL="1287868" algn="l" defTabSz="858578" rtl="0" eaLnBrk="1" latinLnBrk="0" hangingPunct="1">
        <a:defRPr sz="1690" kern="1200">
          <a:solidFill>
            <a:schemeClr val="tx1"/>
          </a:solidFill>
          <a:latin typeface="+mn-lt"/>
          <a:ea typeface="+mn-ea"/>
          <a:cs typeface="+mn-cs"/>
        </a:defRPr>
      </a:lvl4pPr>
      <a:lvl5pPr marL="1717157" algn="l" defTabSz="858578" rtl="0" eaLnBrk="1" latinLnBrk="0" hangingPunct="1">
        <a:defRPr sz="1690" kern="1200">
          <a:solidFill>
            <a:schemeClr val="tx1"/>
          </a:solidFill>
          <a:latin typeface="+mn-lt"/>
          <a:ea typeface="+mn-ea"/>
          <a:cs typeface="+mn-cs"/>
        </a:defRPr>
      </a:lvl5pPr>
      <a:lvl6pPr marL="2146446" algn="l" defTabSz="858578" rtl="0" eaLnBrk="1" latinLnBrk="0" hangingPunct="1">
        <a:defRPr sz="1690" kern="1200">
          <a:solidFill>
            <a:schemeClr val="tx1"/>
          </a:solidFill>
          <a:latin typeface="+mn-lt"/>
          <a:ea typeface="+mn-ea"/>
          <a:cs typeface="+mn-cs"/>
        </a:defRPr>
      </a:lvl6pPr>
      <a:lvl7pPr marL="2575736" algn="l" defTabSz="858578" rtl="0" eaLnBrk="1" latinLnBrk="0" hangingPunct="1">
        <a:defRPr sz="1690" kern="1200">
          <a:solidFill>
            <a:schemeClr val="tx1"/>
          </a:solidFill>
          <a:latin typeface="+mn-lt"/>
          <a:ea typeface="+mn-ea"/>
          <a:cs typeface="+mn-cs"/>
        </a:defRPr>
      </a:lvl7pPr>
      <a:lvl8pPr marL="3005025" algn="l" defTabSz="858578" rtl="0" eaLnBrk="1" latinLnBrk="0" hangingPunct="1">
        <a:defRPr sz="1690" kern="1200">
          <a:solidFill>
            <a:schemeClr val="tx1"/>
          </a:solidFill>
          <a:latin typeface="+mn-lt"/>
          <a:ea typeface="+mn-ea"/>
          <a:cs typeface="+mn-cs"/>
        </a:defRPr>
      </a:lvl8pPr>
      <a:lvl9pPr marL="3434315" algn="l" defTabSz="858578" rtl="0" eaLnBrk="1" latinLnBrk="0" hangingPunct="1">
        <a:defRPr sz="16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6.svg"/><Relationship Id="rId7"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6.svg"/><Relationship Id="rId5" Type="http://schemas.openxmlformats.org/officeDocument/2006/relationships/image" Target="../media/image26.svg"/><Relationship Id="rId10" Type="http://schemas.openxmlformats.org/officeDocument/2006/relationships/image" Target="../media/image5.png"/><Relationship Id="rId4" Type="http://schemas.openxmlformats.org/officeDocument/2006/relationships/image" Target="../media/image25.png"/><Relationship Id="rId9"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10" Type="http://schemas.openxmlformats.org/officeDocument/2006/relationships/image" Target="../media/image31.png"/><Relationship Id="rId4" Type="http://schemas.openxmlformats.org/officeDocument/2006/relationships/image" Target="../media/image3.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svg"/><Relationship Id="rId7" Type="http://schemas.openxmlformats.org/officeDocument/2006/relationships/diagramColors" Target="../diagrams/colors2.xml"/><Relationship Id="rId12" Type="http://schemas.openxmlformats.org/officeDocument/2006/relationships/image" Target="../media/image1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QuickStyle" Target="../diagrams/quickStyle2.xml"/><Relationship Id="rId11" Type="http://schemas.openxmlformats.org/officeDocument/2006/relationships/image" Target="../media/image13.png"/><Relationship Id="rId5" Type="http://schemas.openxmlformats.org/officeDocument/2006/relationships/diagramLayout" Target="../diagrams/layout2.xml"/><Relationship Id="rId10" Type="http://schemas.openxmlformats.org/officeDocument/2006/relationships/image" Target="../media/image34.svg"/><Relationship Id="rId4" Type="http://schemas.openxmlformats.org/officeDocument/2006/relationships/diagramData" Target="../diagrams/data2.xm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4.sv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38.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7.png"/><Relationship Id="rId5" Type="http://schemas.openxmlformats.org/officeDocument/2006/relationships/image" Target="../media/image13.png"/><Relationship Id="rId10" Type="http://schemas.openxmlformats.org/officeDocument/2006/relationships/image" Target="../media/image36.svg"/><Relationship Id="rId4" Type="http://schemas.openxmlformats.org/officeDocument/2006/relationships/image" Target="../media/image4.svg"/><Relationship Id="rId9" Type="http://schemas.openxmlformats.org/officeDocument/2006/relationships/image" Target="../media/image35.png"/><Relationship Id="rId14" Type="http://schemas.openxmlformats.org/officeDocument/2006/relationships/image" Target="../media/image40.svg"/></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4.sv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4.sv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4.sv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14.sv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14.sv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14.sv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14.sv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14.svg"/><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14.sv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14.sv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14.sv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14.svg"/><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14.sv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14.svg"/><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4.sv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16.svg"/><Relationship Id="rId5" Type="http://schemas.openxmlformats.org/officeDocument/2006/relationships/diagramData" Target="../diagrams/data1.xml"/><Relationship Id="rId10" Type="http://schemas.openxmlformats.org/officeDocument/2006/relationships/image" Target="../media/image15.png"/><Relationship Id="rId4" Type="http://schemas.openxmlformats.org/officeDocument/2006/relationships/image" Target="../media/image4.svg"/><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6.svg"/><Relationship Id="rId7"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440400" cy="10504303"/>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sz="1690"/>
          </a:p>
        </p:txBody>
      </p:sp>
      <p:sp>
        <p:nvSpPr>
          <p:cNvPr id="4" name="TextBox 4"/>
          <p:cNvSpPr txBox="1"/>
          <p:nvPr/>
        </p:nvSpPr>
        <p:spPr>
          <a:xfrm>
            <a:off x="1171494" y="1692838"/>
            <a:ext cx="12586762" cy="1132490"/>
          </a:xfrm>
          <a:prstGeom prst="rect">
            <a:avLst/>
          </a:prstGeom>
        </p:spPr>
        <p:txBody>
          <a:bodyPr lIns="0" tIns="0" rIns="0" bIns="0" rtlCol="0" anchor="t">
            <a:spAutoFit/>
          </a:bodyPr>
          <a:lstStyle/>
          <a:p>
            <a:pPr>
              <a:lnSpc>
                <a:spcPts val="8789"/>
              </a:lnSpc>
            </a:pPr>
            <a:r>
              <a:rPr lang="en-US" sz="8451" b="1" dirty="0">
                <a:solidFill>
                  <a:srgbClr val="EBCD7B"/>
                </a:solidFill>
                <a:latin typeface="Calibri (MS) Bold"/>
                <a:ea typeface="Calibri (MS) Bold"/>
                <a:cs typeface="Calibri (MS) Bold"/>
                <a:sym typeface="Calibri (MS) Bold"/>
              </a:rPr>
              <a:t>Face Recognition Project</a:t>
            </a:r>
          </a:p>
        </p:txBody>
      </p:sp>
      <p:sp>
        <p:nvSpPr>
          <p:cNvPr id="5" name="TextBox 5"/>
          <p:cNvSpPr txBox="1"/>
          <p:nvPr/>
        </p:nvSpPr>
        <p:spPr>
          <a:xfrm>
            <a:off x="1202160" y="3283249"/>
            <a:ext cx="10280862" cy="1320105"/>
          </a:xfrm>
          <a:prstGeom prst="rect">
            <a:avLst/>
          </a:prstGeom>
        </p:spPr>
        <p:txBody>
          <a:bodyPr lIns="0" tIns="0" rIns="0" bIns="0" rtlCol="0" anchor="t">
            <a:spAutoFit/>
          </a:bodyPr>
          <a:lstStyle/>
          <a:p>
            <a:pPr>
              <a:lnSpc>
                <a:spcPts val="3548"/>
              </a:lnSpc>
            </a:pPr>
            <a:r>
              <a:rPr lang="en-US" sz="2534" b="1" dirty="0">
                <a:solidFill>
                  <a:srgbClr val="EBCD7B"/>
                </a:solidFill>
                <a:latin typeface="Calibri (MS) Bold"/>
                <a:ea typeface="Calibri (MS) Bold"/>
                <a:cs typeface="Calibri (MS) Bold"/>
                <a:sym typeface="Calibri (MS) Bold"/>
              </a:rPr>
              <a:t>Deep Learning Approach for Celebrity Face Classification with Multiple Architectures</a:t>
            </a:r>
          </a:p>
          <a:p>
            <a:pPr>
              <a:lnSpc>
                <a:spcPts val="3548"/>
              </a:lnSpc>
              <a:spcBef>
                <a:spcPct val="0"/>
              </a:spcBef>
            </a:pPr>
            <a:endParaRPr lang="en-US" sz="2534" b="1" dirty="0">
              <a:solidFill>
                <a:srgbClr val="EBCD7B"/>
              </a:solidFill>
              <a:latin typeface="Calibri (MS) Bold"/>
              <a:ea typeface="Calibri (MS) Bold"/>
              <a:cs typeface="Calibri (MS) Bold"/>
              <a:sym typeface="Calibri (MS) Bold"/>
            </a:endParaRPr>
          </a:p>
        </p:txBody>
      </p:sp>
      <p:sp>
        <p:nvSpPr>
          <p:cNvPr id="7" name="Freeform 7"/>
          <p:cNvSpPr/>
          <p:nvPr/>
        </p:nvSpPr>
        <p:spPr>
          <a:xfrm flipH="1">
            <a:off x="9961768" y="2118299"/>
            <a:ext cx="7768015" cy="7854707"/>
          </a:xfrm>
          <a:custGeom>
            <a:avLst/>
            <a:gdLst/>
            <a:ahLst/>
            <a:cxnLst/>
            <a:rect l="l" t="t" r="r" b="b"/>
            <a:pathLst>
              <a:path w="9187697" h="9187697">
                <a:moveTo>
                  <a:pt x="9187698" y="0"/>
                </a:moveTo>
                <a:lnTo>
                  <a:pt x="0" y="0"/>
                </a:lnTo>
                <a:lnTo>
                  <a:pt x="0" y="9187697"/>
                </a:lnTo>
                <a:lnTo>
                  <a:pt x="9187698" y="9187697"/>
                </a:lnTo>
                <a:lnTo>
                  <a:pt x="9187698" y="0"/>
                </a:lnTo>
                <a:close/>
              </a:path>
            </a:pathLst>
          </a:custGeom>
          <a:blipFill>
            <a:blip r:embed="rId3"/>
            <a:stretch>
              <a:fillRect/>
            </a:stretch>
          </a:blipFill>
        </p:spPr>
        <p:txBody>
          <a:bodyPr/>
          <a:lstStyle/>
          <a:p>
            <a:endParaRPr lang="en-US" sz="1690"/>
          </a:p>
        </p:txBody>
      </p:sp>
      <p:sp>
        <p:nvSpPr>
          <p:cNvPr id="8" name="Freeform 3">
            <a:extLst>
              <a:ext uri="{FF2B5EF4-FFF2-40B4-BE49-F238E27FC236}">
                <a16:creationId xmlns:a16="http://schemas.microsoft.com/office/drawing/2014/main" id="{9C2ABF5A-D8EF-F14A-0205-EA53A206A980}"/>
              </a:ext>
            </a:extLst>
          </p:cNvPr>
          <p:cNvSpPr/>
          <p:nvPr/>
        </p:nvSpPr>
        <p:spPr>
          <a:xfrm>
            <a:off x="-487515" y="5642549"/>
            <a:ext cx="6830104" cy="4861755"/>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0C4A582-AA93-053A-D973-3C692E848121}"/>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7F94CF0E-264D-69D0-05FC-4419B2756B53}"/>
              </a:ext>
            </a:extLst>
          </p:cNvPr>
          <p:cNvSpPr/>
          <p:nvPr/>
        </p:nvSpPr>
        <p:spPr>
          <a:xfrm flipH="1" flipV="1">
            <a:off x="12766016" y="323092"/>
            <a:ext cx="4963762"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8" name="TextBox 8">
            <a:extLst>
              <a:ext uri="{FF2B5EF4-FFF2-40B4-BE49-F238E27FC236}">
                <a16:creationId xmlns:a16="http://schemas.microsoft.com/office/drawing/2014/main" id="{AFE79D7E-123F-0F13-35BE-EBAEAE341557}"/>
              </a:ext>
            </a:extLst>
          </p:cNvPr>
          <p:cNvSpPr txBox="1"/>
          <p:nvPr/>
        </p:nvSpPr>
        <p:spPr>
          <a:xfrm>
            <a:off x="3115996" y="794242"/>
            <a:ext cx="11322573" cy="722505"/>
          </a:xfrm>
          <a:prstGeom prst="rect">
            <a:avLst/>
          </a:prstGeom>
        </p:spPr>
        <p:txBody>
          <a:bodyPr lIns="0" tIns="0" rIns="0" bIns="0" rtlCol="0" anchor="t">
            <a:spAutoFit/>
          </a:bodyPr>
          <a:lstStyle/>
          <a:p>
            <a:pPr algn="ctr"/>
            <a:r>
              <a:rPr lang="en-US" sz="4695" b="1" dirty="0">
                <a:solidFill>
                  <a:srgbClr val="EBCD7B"/>
                </a:solidFill>
                <a:effectLst>
                  <a:glow rad="228600">
                    <a:schemeClr val="accent5">
                      <a:satMod val="175000"/>
                      <a:alpha val="40000"/>
                    </a:schemeClr>
                  </a:glow>
                </a:effectLst>
              </a:rPr>
              <a:t>Inception V1 (GoogLeNet) Architecture</a:t>
            </a:r>
          </a:p>
        </p:txBody>
      </p:sp>
      <p:sp>
        <p:nvSpPr>
          <p:cNvPr id="13" name="Freeform 3">
            <a:extLst>
              <a:ext uri="{FF2B5EF4-FFF2-40B4-BE49-F238E27FC236}">
                <a16:creationId xmlns:a16="http://schemas.microsoft.com/office/drawing/2014/main" id="{1F53EB87-B0E7-473B-0B56-29220FF58972}"/>
              </a:ext>
            </a:extLst>
          </p:cNvPr>
          <p:cNvSpPr/>
          <p:nvPr/>
        </p:nvSpPr>
        <p:spPr>
          <a:xfrm>
            <a:off x="14438563" y="-63129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4" name="Freeform 5">
            <a:extLst>
              <a:ext uri="{FF2B5EF4-FFF2-40B4-BE49-F238E27FC236}">
                <a16:creationId xmlns:a16="http://schemas.microsoft.com/office/drawing/2014/main" id="{FA5425A4-5943-8DE3-FED3-04DB0623B2EF}"/>
              </a:ext>
            </a:extLst>
          </p:cNvPr>
          <p:cNvSpPr/>
          <p:nvPr/>
        </p:nvSpPr>
        <p:spPr>
          <a:xfrm>
            <a:off x="550695" y="314001"/>
            <a:ext cx="4308612" cy="288197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sp>
        <p:nvSpPr>
          <p:cNvPr id="5" name="Freeform 3">
            <a:extLst>
              <a:ext uri="{FF2B5EF4-FFF2-40B4-BE49-F238E27FC236}">
                <a16:creationId xmlns:a16="http://schemas.microsoft.com/office/drawing/2014/main" id="{E4A081F4-7AA8-A409-B2D7-BCC0FBEECDBF}"/>
              </a:ext>
            </a:extLst>
          </p:cNvPr>
          <p:cNvSpPr/>
          <p:nvPr/>
        </p:nvSpPr>
        <p:spPr>
          <a:xfrm>
            <a:off x="-714654" y="-631290"/>
            <a:ext cx="4308612" cy="3121560"/>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pic>
        <p:nvPicPr>
          <p:cNvPr id="9" name="Picture 8" descr="A screenshot of a computer&#10;&#10;AI-generated content may be incorrect.">
            <a:extLst>
              <a:ext uri="{FF2B5EF4-FFF2-40B4-BE49-F238E27FC236}">
                <a16:creationId xmlns:a16="http://schemas.microsoft.com/office/drawing/2014/main" id="{CB3212E4-E8C0-3F6F-1EF6-C0E2F1D632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66499" y="5697265"/>
            <a:ext cx="9238883" cy="4266653"/>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35D60901-A874-E568-9DFC-32959DEE23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032" y="2372745"/>
            <a:ext cx="7816114" cy="7120018"/>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9CEE2F6-A4E9-E726-28A0-45415D254E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66495" y="1678623"/>
            <a:ext cx="9238882" cy="3881207"/>
          </a:xfrm>
          <a:prstGeom prst="rect">
            <a:avLst/>
          </a:prstGeom>
        </p:spPr>
      </p:pic>
    </p:spTree>
    <p:extLst>
      <p:ext uri="{BB962C8B-B14F-4D97-AF65-F5344CB8AC3E}">
        <p14:creationId xmlns:p14="http://schemas.microsoft.com/office/powerpoint/2010/main" val="506143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59BB70D-BECB-4AEF-1A46-85B41B5CE1EA}"/>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8000674F-9F26-4F11-DC4F-62E53511ECDE}"/>
              </a:ext>
            </a:extLst>
          </p:cNvPr>
          <p:cNvSpPr/>
          <p:nvPr/>
        </p:nvSpPr>
        <p:spPr>
          <a:xfrm flipH="1" flipV="1">
            <a:off x="12766016" y="323092"/>
            <a:ext cx="4963762"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8" name="TextBox 8">
            <a:extLst>
              <a:ext uri="{FF2B5EF4-FFF2-40B4-BE49-F238E27FC236}">
                <a16:creationId xmlns:a16="http://schemas.microsoft.com/office/drawing/2014/main" id="{2204F871-5C3D-D7AA-8FD3-88EA0285DF01}"/>
              </a:ext>
            </a:extLst>
          </p:cNvPr>
          <p:cNvSpPr txBox="1"/>
          <p:nvPr/>
        </p:nvSpPr>
        <p:spPr>
          <a:xfrm>
            <a:off x="3115996" y="794243"/>
            <a:ext cx="11322573" cy="722505"/>
          </a:xfrm>
          <a:prstGeom prst="rect">
            <a:avLst/>
          </a:prstGeom>
        </p:spPr>
        <p:txBody>
          <a:bodyPr lIns="0" tIns="0" rIns="0" bIns="0" rtlCol="0" anchor="t">
            <a:spAutoFit/>
          </a:bodyPr>
          <a:lstStyle/>
          <a:p>
            <a:pPr algn="ctr"/>
            <a:r>
              <a:rPr lang="en-US" sz="4695" b="1" dirty="0">
                <a:solidFill>
                  <a:srgbClr val="EBCD7B"/>
                </a:solidFill>
                <a:effectLst>
                  <a:glow rad="228600">
                    <a:schemeClr val="accent5">
                      <a:satMod val="175000"/>
                      <a:alpha val="40000"/>
                    </a:schemeClr>
                  </a:glow>
                </a:effectLst>
              </a:rPr>
              <a:t>MobileNet Architecture</a:t>
            </a:r>
          </a:p>
        </p:txBody>
      </p:sp>
      <p:sp>
        <p:nvSpPr>
          <p:cNvPr id="13" name="Freeform 3">
            <a:extLst>
              <a:ext uri="{FF2B5EF4-FFF2-40B4-BE49-F238E27FC236}">
                <a16:creationId xmlns:a16="http://schemas.microsoft.com/office/drawing/2014/main" id="{918F9BC7-B6BE-B5AB-5070-CED84ABA010B}"/>
              </a:ext>
            </a:extLst>
          </p:cNvPr>
          <p:cNvSpPr/>
          <p:nvPr/>
        </p:nvSpPr>
        <p:spPr>
          <a:xfrm>
            <a:off x="14438563" y="-63129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2" name="Rectangle: Rounded Corners 1">
            <a:extLst>
              <a:ext uri="{FF2B5EF4-FFF2-40B4-BE49-F238E27FC236}">
                <a16:creationId xmlns:a16="http://schemas.microsoft.com/office/drawing/2014/main" id="{BC0C19ED-1865-5941-E5FD-3727C2951C85}"/>
              </a:ext>
            </a:extLst>
          </p:cNvPr>
          <p:cNvSpPr/>
          <p:nvPr/>
        </p:nvSpPr>
        <p:spPr>
          <a:xfrm>
            <a:off x="844419" y="1634738"/>
            <a:ext cx="9802095" cy="8087845"/>
          </a:xfrm>
          <a:prstGeom prst="round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3" name="TextBox 2">
            <a:extLst>
              <a:ext uri="{FF2B5EF4-FFF2-40B4-BE49-F238E27FC236}">
                <a16:creationId xmlns:a16="http://schemas.microsoft.com/office/drawing/2014/main" id="{BE74CCCE-69A9-21F7-2292-11E63772E568}"/>
              </a:ext>
            </a:extLst>
          </p:cNvPr>
          <p:cNvSpPr txBox="1"/>
          <p:nvPr/>
        </p:nvSpPr>
        <p:spPr>
          <a:xfrm>
            <a:off x="1425634" y="1878473"/>
            <a:ext cx="9220878" cy="7606762"/>
          </a:xfrm>
          <a:prstGeom prst="rect">
            <a:avLst/>
          </a:prstGeom>
          <a:noFill/>
        </p:spPr>
        <p:txBody>
          <a:bodyPr wrap="square" rtlCol="0">
            <a:spAutoFit/>
          </a:bodyPr>
          <a:lstStyle/>
          <a:p>
            <a:pPr latinLnBrk="1"/>
            <a:r>
              <a:rPr lang="en-US" sz="3287" b="1" u="sng" dirty="0">
                <a:solidFill>
                  <a:srgbClr val="F5EBA3"/>
                </a:solidFill>
                <a:effectLst>
                  <a:glow rad="228600">
                    <a:schemeClr val="accent5">
                      <a:satMod val="175000"/>
                      <a:alpha val="40000"/>
                    </a:schemeClr>
                  </a:glow>
                </a:effectLst>
              </a:rPr>
              <a:t>Architecture Details:</a:t>
            </a:r>
          </a:p>
          <a:p>
            <a:pPr latinLnBrk="1"/>
            <a:r>
              <a:rPr lang="en-US" sz="2817" b="1" dirty="0">
                <a:solidFill>
                  <a:srgbClr val="F5EBA3"/>
                </a:solidFill>
              </a:rPr>
              <a:t>• Base Model: Pre-trained MobileNet (ImageNet weights)</a:t>
            </a:r>
          </a:p>
          <a:p>
            <a:pPr latinLnBrk="1"/>
            <a:r>
              <a:rPr lang="en-US" sz="2817" b="1" dirty="0">
                <a:solidFill>
                  <a:srgbClr val="F5EBA3"/>
                </a:solidFill>
              </a:rPr>
              <a:t>• Depthwise Separable Convolutions:</a:t>
            </a:r>
          </a:p>
          <a:p>
            <a:pPr latinLnBrk="1"/>
            <a:r>
              <a:rPr lang="en-US" sz="2817" b="1" dirty="0">
                <a:solidFill>
                  <a:srgbClr val="F5EBA3"/>
                </a:solidFill>
              </a:rPr>
              <a:t>  - Depthwise convolution: 3×3 per channel</a:t>
            </a:r>
          </a:p>
          <a:p>
            <a:pPr latinLnBrk="1"/>
            <a:r>
              <a:rPr lang="en-US" sz="2817" b="1" dirty="0">
                <a:solidFill>
                  <a:srgbClr val="F5EBA3"/>
                </a:solidFill>
              </a:rPr>
              <a:t>  - Pointwise convolution: 1×1 across channels</a:t>
            </a:r>
          </a:p>
          <a:p>
            <a:pPr latinLnBrk="1"/>
            <a:r>
              <a:rPr lang="en-US" sz="2817" b="1" dirty="0">
                <a:solidFill>
                  <a:srgbClr val="F5EBA3"/>
                </a:solidFill>
              </a:rPr>
              <a:t>  - 4.2M parameters (efficient)</a:t>
            </a:r>
          </a:p>
          <a:p>
            <a:pPr latinLnBrk="1"/>
            <a:r>
              <a:rPr lang="en-US" sz="2817" b="1" dirty="0">
                <a:solidFill>
                  <a:srgbClr val="F5EBA3"/>
                </a:solidFill>
              </a:rPr>
              <a:t>• Custom Head:</a:t>
            </a:r>
          </a:p>
          <a:p>
            <a:pPr latinLnBrk="1"/>
            <a:r>
              <a:rPr lang="en-US" sz="2817" b="1" dirty="0">
                <a:solidFill>
                  <a:srgbClr val="F5EBA3"/>
                </a:solidFill>
              </a:rPr>
              <a:t>  - Global Average Pooling2D</a:t>
            </a:r>
          </a:p>
          <a:p>
            <a:pPr latinLnBrk="1"/>
            <a:r>
              <a:rPr lang="en-US" sz="2817" b="1" dirty="0">
                <a:solidFill>
                  <a:srgbClr val="F5EBA3"/>
                </a:solidFill>
              </a:rPr>
              <a:t>  - Dropout(0.4)</a:t>
            </a:r>
          </a:p>
          <a:p>
            <a:pPr latinLnBrk="1"/>
            <a:r>
              <a:rPr lang="en-US" sz="2817" b="1" dirty="0">
                <a:solidFill>
                  <a:srgbClr val="F5EBA3"/>
                </a:solidFill>
              </a:rPr>
              <a:t>  - Dense(512) → BatchNorm → ReLU → Dropout(0.3)</a:t>
            </a:r>
          </a:p>
          <a:p>
            <a:pPr latinLnBrk="1"/>
            <a:r>
              <a:rPr lang="en-US" sz="2817" b="1" dirty="0">
                <a:solidFill>
                  <a:srgbClr val="F5EBA3"/>
                </a:solidFill>
              </a:rPr>
              <a:t>  - Dense(256) → BatchNorm → ReLU → Dropout(0.2)</a:t>
            </a:r>
          </a:p>
          <a:p>
            <a:pPr latinLnBrk="1"/>
            <a:r>
              <a:rPr lang="en-US" sz="2817" b="1" dirty="0">
                <a:solidFill>
                  <a:srgbClr val="F5EBA3"/>
                </a:solidFill>
              </a:rPr>
              <a:t>  - Dense(NUM_CLASSES) → </a:t>
            </a:r>
            <a:r>
              <a:rPr lang="en-US" sz="2817" b="1" dirty="0" err="1">
                <a:solidFill>
                  <a:srgbClr val="F5EBA3"/>
                </a:solidFill>
              </a:rPr>
              <a:t>Softmax</a:t>
            </a:r>
            <a:endParaRPr lang="en-US" sz="2817" b="1" dirty="0">
              <a:solidFill>
                <a:srgbClr val="F5EBA3"/>
              </a:solidFill>
            </a:endParaRPr>
          </a:p>
          <a:p>
            <a:pPr latinLnBrk="1"/>
            <a:endParaRPr lang="en-US" sz="2817" b="1" dirty="0">
              <a:solidFill>
                <a:srgbClr val="F5EBA3"/>
              </a:solidFill>
            </a:endParaRPr>
          </a:p>
          <a:p>
            <a:pPr latinLnBrk="1"/>
            <a:r>
              <a:rPr lang="en-US" sz="3287" b="1" u="sng" dirty="0">
                <a:solidFill>
                  <a:srgbClr val="F5EBA3"/>
                </a:solidFill>
                <a:effectLst>
                  <a:glow rad="228600">
                    <a:schemeClr val="accent5">
                      <a:satMod val="175000"/>
                      <a:alpha val="40000"/>
                    </a:schemeClr>
                  </a:glow>
                </a:effectLst>
              </a:rPr>
              <a:t>Training Strategy:</a:t>
            </a:r>
          </a:p>
          <a:p>
            <a:pPr latinLnBrk="1"/>
            <a:r>
              <a:rPr lang="en-US" sz="2817" b="1" dirty="0">
                <a:solidFill>
                  <a:srgbClr val="F5EBA3"/>
                </a:solidFill>
              </a:rPr>
              <a:t>• Phase 1: Conservative (most layers frozen, BatchNorm trainable)</a:t>
            </a:r>
          </a:p>
          <a:p>
            <a:pPr latinLnBrk="1"/>
            <a:r>
              <a:rPr lang="en-US" sz="2817" b="1" dirty="0">
                <a:solidFill>
                  <a:srgbClr val="F5EBA3"/>
                </a:solidFill>
              </a:rPr>
              <a:t>• Phase 2: Selective (unfreeze 30 layers, LR=5e-5)</a:t>
            </a:r>
          </a:p>
        </p:txBody>
      </p:sp>
      <p:sp>
        <p:nvSpPr>
          <p:cNvPr id="4" name="Freeform 5">
            <a:extLst>
              <a:ext uri="{FF2B5EF4-FFF2-40B4-BE49-F238E27FC236}">
                <a16:creationId xmlns:a16="http://schemas.microsoft.com/office/drawing/2014/main" id="{8950EFC0-007F-2B17-1960-22B4B67B70CE}"/>
              </a:ext>
            </a:extLst>
          </p:cNvPr>
          <p:cNvSpPr/>
          <p:nvPr/>
        </p:nvSpPr>
        <p:spPr>
          <a:xfrm>
            <a:off x="531866" y="312119"/>
            <a:ext cx="4308612" cy="288197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sp>
        <p:nvSpPr>
          <p:cNvPr id="5" name="Freeform 3">
            <a:extLst>
              <a:ext uri="{FF2B5EF4-FFF2-40B4-BE49-F238E27FC236}">
                <a16:creationId xmlns:a16="http://schemas.microsoft.com/office/drawing/2014/main" id="{DF5C7F48-FBFF-8709-BE3A-1A480B586E67}"/>
              </a:ext>
            </a:extLst>
          </p:cNvPr>
          <p:cNvSpPr/>
          <p:nvPr/>
        </p:nvSpPr>
        <p:spPr>
          <a:xfrm>
            <a:off x="-728672" y="-587353"/>
            <a:ext cx="4308612" cy="3121560"/>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pic>
        <p:nvPicPr>
          <p:cNvPr id="9" name="Picture 8" descr="A screenshot of a computer&#10;&#10;AI-generated content may be incorrect.">
            <a:extLst>
              <a:ext uri="{FF2B5EF4-FFF2-40B4-BE49-F238E27FC236}">
                <a16:creationId xmlns:a16="http://schemas.microsoft.com/office/drawing/2014/main" id="{2E7F90F1-EA27-6C30-C60A-64D2CA9FC1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9065" y="1987855"/>
            <a:ext cx="6484522" cy="7600368"/>
          </a:xfrm>
          <a:prstGeom prst="rect">
            <a:avLst/>
          </a:prstGeom>
        </p:spPr>
      </p:pic>
    </p:spTree>
    <p:extLst>
      <p:ext uri="{BB962C8B-B14F-4D97-AF65-F5344CB8AC3E}">
        <p14:creationId xmlns:p14="http://schemas.microsoft.com/office/powerpoint/2010/main" val="329950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12900282" y="402831"/>
            <a:ext cx="4829499" cy="3981523"/>
          </a:xfrm>
          <a:custGeom>
            <a:avLst/>
            <a:gdLst/>
            <a:ahLst/>
            <a:cxnLst/>
            <a:rect l="l" t="t" r="r" b="b"/>
            <a:pathLst>
              <a:path w="8165026" h="7871182">
                <a:moveTo>
                  <a:pt x="0" y="0"/>
                </a:moveTo>
                <a:lnTo>
                  <a:pt x="8165026" y="0"/>
                </a:lnTo>
                <a:lnTo>
                  <a:pt x="8165026" y="7871182"/>
                </a:lnTo>
                <a:lnTo>
                  <a:pt x="0" y="7871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p:cNvSpPr txBox="1"/>
          <p:nvPr/>
        </p:nvSpPr>
        <p:spPr>
          <a:xfrm>
            <a:off x="987513" y="635969"/>
            <a:ext cx="11155011" cy="867032"/>
          </a:xfrm>
          <a:prstGeom prst="rect">
            <a:avLst/>
          </a:prstGeom>
        </p:spPr>
        <p:txBody>
          <a:bodyPr wrap="square" lIns="0" tIns="0" rIns="0" bIns="0" rtlCol="0" anchor="t">
            <a:spAutoFit/>
          </a:bodyPr>
          <a:lstStyle/>
          <a:p>
            <a:r>
              <a:rPr lang="en-US" sz="5634" b="1" dirty="0">
                <a:solidFill>
                  <a:srgbClr val="EBCD7B"/>
                </a:solidFill>
              </a:rPr>
              <a:t>VGG19 &amp; Vision Transformer Models</a:t>
            </a:r>
          </a:p>
        </p:txBody>
      </p:sp>
      <p:sp>
        <p:nvSpPr>
          <p:cNvPr id="5" name="TextBox 5"/>
          <p:cNvSpPr txBox="1"/>
          <p:nvPr/>
        </p:nvSpPr>
        <p:spPr>
          <a:xfrm>
            <a:off x="1202158" y="1502932"/>
            <a:ext cx="7083265" cy="433517"/>
          </a:xfrm>
          <a:prstGeom prst="rect">
            <a:avLst/>
          </a:prstGeom>
        </p:spPr>
        <p:txBody>
          <a:bodyPr wrap="square" lIns="0" tIns="0" rIns="0" bIns="0" rtlCol="0" anchor="t">
            <a:spAutoFit/>
          </a:bodyPr>
          <a:lstStyle/>
          <a:p>
            <a:r>
              <a:rPr lang="en-US" sz="2817" dirty="0">
                <a:solidFill>
                  <a:srgbClr val="EBCD7B"/>
                </a:solidFill>
              </a:rPr>
              <a:t>From Scratch and Attention-Based Approaches</a:t>
            </a:r>
          </a:p>
        </p:txBody>
      </p:sp>
      <p:sp>
        <p:nvSpPr>
          <p:cNvPr id="7" name="Rectangle: Rounded Corners 6">
            <a:extLst>
              <a:ext uri="{FF2B5EF4-FFF2-40B4-BE49-F238E27FC236}">
                <a16:creationId xmlns:a16="http://schemas.microsoft.com/office/drawing/2014/main" id="{D752BC63-C222-6955-78B1-4EBA955653F4}"/>
              </a:ext>
            </a:extLst>
          </p:cNvPr>
          <p:cNvSpPr/>
          <p:nvPr/>
        </p:nvSpPr>
        <p:spPr>
          <a:xfrm>
            <a:off x="1029327" y="3419400"/>
            <a:ext cx="7584102" cy="3981523"/>
          </a:xfrm>
          <a:prstGeom prst="roundRect">
            <a:avLst/>
          </a:prstGeom>
          <a:solidFill>
            <a:schemeClr val="accent5">
              <a:lumMod val="75000"/>
            </a:schemeClr>
          </a:solidFill>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90"/>
          </a:p>
        </p:txBody>
      </p:sp>
      <p:sp>
        <p:nvSpPr>
          <p:cNvPr id="9" name="Rectangle: Rounded Corners 8">
            <a:extLst>
              <a:ext uri="{FF2B5EF4-FFF2-40B4-BE49-F238E27FC236}">
                <a16:creationId xmlns:a16="http://schemas.microsoft.com/office/drawing/2014/main" id="{C333AC2D-2EB1-87AF-1FEE-D1027E391E6C}"/>
              </a:ext>
            </a:extLst>
          </p:cNvPr>
          <p:cNvSpPr/>
          <p:nvPr/>
        </p:nvSpPr>
        <p:spPr>
          <a:xfrm>
            <a:off x="9108226" y="3355301"/>
            <a:ext cx="7584102" cy="3981523"/>
          </a:xfrm>
          <a:prstGeom prst="roundRect">
            <a:avLst/>
          </a:prstGeom>
          <a:solidFill>
            <a:schemeClr val="accent5">
              <a:lumMod val="75000"/>
            </a:schemeClr>
          </a:solidFill>
          <a:effectLst>
            <a:glow rad="228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90"/>
          </a:p>
        </p:txBody>
      </p:sp>
      <p:sp>
        <p:nvSpPr>
          <p:cNvPr id="11" name="Flowchart: Connector 10">
            <a:extLst>
              <a:ext uri="{FF2B5EF4-FFF2-40B4-BE49-F238E27FC236}">
                <a16:creationId xmlns:a16="http://schemas.microsoft.com/office/drawing/2014/main" id="{71AD3101-890E-473D-6D20-F5AB51996631}"/>
              </a:ext>
            </a:extLst>
          </p:cNvPr>
          <p:cNvSpPr/>
          <p:nvPr/>
        </p:nvSpPr>
        <p:spPr>
          <a:xfrm>
            <a:off x="1232823" y="3602429"/>
            <a:ext cx="1042559" cy="968687"/>
          </a:xfrm>
          <a:prstGeom prst="flowChartConnector">
            <a:avLst/>
          </a:prstGeom>
          <a:solidFill>
            <a:srgbClr val="F5EBA3"/>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90"/>
          </a:p>
        </p:txBody>
      </p:sp>
      <p:pic>
        <p:nvPicPr>
          <p:cNvPr id="14" name="Graphic 13" descr="Layers Design with solid fill">
            <a:extLst>
              <a:ext uri="{FF2B5EF4-FFF2-40B4-BE49-F238E27FC236}">
                <a16:creationId xmlns:a16="http://schemas.microsoft.com/office/drawing/2014/main" id="{8E0F01D0-061E-8FA9-4CAB-5592B05F1A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52579" y="3761338"/>
            <a:ext cx="603048" cy="650871"/>
          </a:xfrm>
          <a:prstGeom prst="rect">
            <a:avLst/>
          </a:prstGeom>
        </p:spPr>
      </p:pic>
      <p:sp>
        <p:nvSpPr>
          <p:cNvPr id="15" name="Flowchart: Connector 14">
            <a:extLst>
              <a:ext uri="{FF2B5EF4-FFF2-40B4-BE49-F238E27FC236}">
                <a16:creationId xmlns:a16="http://schemas.microsoft.com/office/drawing/2014/main" id="{5D6373A4-8176-C542-D988-FB2163B83305}"/>
              </a:ext>
            </a:extLst>
          </p:cNvPr>
          <p:cNvSpPr/>
          <p:nvPr/>
        </p:nvSpPr>
        <p:spPr>
          <a:xfrm>
            <a:off x="9486417" y="3602434"/>
            <a:ext cx="1042559" cy="968687"/>
          </a:xfrm>
          <a:prstGeom prst="flowChartConnector">
            <a:avLst/>
          </a:prstGeom>
          <a:solidFill>
            <a:srgbClr val="F5EBA3"/>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90"/>
          </a:p>
        </p:txBody>
      </p:sp>
      <p:pic>
        <p:nvPicPr>
          <p:cNvPr id="17" name="Graphic 16" descr="Left Brain with solid fill">
            <a:extLst>
              <a:ext uri="{FF2B5EF4-FFF2-40B4-BE49-F238E27FC236}">
                <a16:creationId xmlns:a16="http://schemas.microsoft.com/office/drawing/2014/main" id="{56ABC8C7-A39E-5C20-620F-A5F5BDF7BB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5593" y="3793161"/>
            <a:ext cx="806281" cy="686862"/>
          </a:xfrm>
          <a:prstGeom prst="rect">
            <a:avLst/>
          </a:prstGeom>
        </p:spPr>
      </p:pic>
      <p:sp>
        <p:nvSpPr>
          <p:cNvPr id="18" name="TextBox 17">
            <a:extLst>
              <a:ext uri="{FF2B5EF4-FFF2-40B4-BE49-F238E27FC236}">
                <a16:creationId xmlns:a16="http://schemas.microsoft.com/office/drawing/2014/main" id="{260B9420-31CB-6832-C321-1907ED5B09AC}"/>
              </a:ext>
            </a:extLst>
          </p:cNvPr>
          <p:cNvSpPr txBox="1"/>
          <p:nvPr/>
        </p:nvSpPr>
        <p:spPr>
          <a:xfrm>
            <a:off x="2527662" y="3719677"/>
            <a:ext cx="4587438" cy="670312"/>
          </a:xfrm>
          <a:prstGeom prst="rect">
            <a:avLst/>
          </a:prstGeom>
          <a:noFill/>
        </p:spPr>
        <p:txBody>
          <a:bodyPr wrap="square" rtlCol="0">
            <a:spAutoFit/>
          </a:bodyPr>
          <a:lstStyle/>
          <a:p>
            <a:r>
              <a:rPr lang="en-US" sz="3756" b="1" dirty="0">
                <a:solidFill>
                  <a:srgbClr val="F5EBA3"/>
                </a:solidFill>
                <a:effectLst>
                  <a:glow rad="228600">
                    <a:schemeClr val="accent5">
                      <a:satMod val="175000"/>
                      <a:alpha val="40000"/>
                    </a:schemeClr>
                  </a:glow>
                </a:effectLst>
              </a:rPr>
              <a:t>VGG19 (From Scratch)</a:t>
            </a:r>
          </a:p>
        </p:txBody>
      </p:sp>
      <p:sp>
        <p:nvSpPr>
          <p:cNvPr id="20" name="Freeform 3">
            <a:extLst>
              <a:ext uri="{FF2B5EF4-FFF2-40B4-BE49-F238E27FC236}">
                <a16:creationId xmlns:a16="http://schemas.microsoft.com/office/drawing/2014/main" id="{262A20E9-7DAF-7797-D0C7-7017CCE678D7}"/>
              </a:ext>
            </a:extLst>
          </p:cNvPr>
          <p:cNvSpPr/>
          <p:nvPr/>
        </p:nvSpPr>
        <p:spPr>
          <a:xfrm>
            <a:off x="-972567" y="7597571"/>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txBody>
          <a:bodyPr/>
          <a:lstStyle/>
          <a:p>
            <a:endParaRPr lang="en-US" sz="1690"/>
          </a:p>
        </p:txBody>
      </p:sp>
      <p:sp>
        <p:nvSpPr>
          <p:cNvPr id="21" name="Freeform 3">
            <a:extLst>
              <a:ext uri="{FF2B5EF4-FFF2-40B4-BE49-F238E27FC236}">
                <a16:creationId xmlns:a16="http://schemas.microsoft.com/office/drawing/2014/main" id="{40122D3C-27C7-322A-B469-180B6D13537B}"/>
              </a:ext>
            </a:extLst>
          </p:cNvPr>
          <p:cNvSpPr/>
          <p:nvPr/>
        </p:nvSpPr>
        <p:spPr>
          <a:xfrm>
            <a:off x="14267188" y="-28383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txBody>
          <a:bodyPr/>
          <a:lstStyle/>
          <a:p>
            <a:endParaRPr lang="en-US" sz="1690"/>
          </a:p>
        </p:txBody>
      </p:sp>
      <p:sp>
        <p:nvSpPr>
          <p:cNvPr id="22" name="TextBox 21">
            <a:extLst>
              <a:ext uri="{FF2B5EF4-FFF2-40B4-BE49-F238E27FC236}">
                <a16:creationId xmlns:a16="http://schemas.microsoft.com/office/drawing/2014/main" id="{BFC90DED-CBEC-0C17-548D-7C6FB814BAA7}"/>
              </a:ext>
            </a:extLst>
          </p:cNvPr>
          <p:cNvSpPr txBox="1"/>
          <p:nvPr/>
        </p:nvSpPr>
        <p:spPr>
          <a:xfrm>
            <a:off x="10758254" y="3696448"/>
            <a:ext cx="4587438" cy="670312"/>
          </a:xfrm>
          <a:prstGeom prst="rect">
            <a:avLst/>
          </a:prstGeom>
          <a:noFill/>
        </p:spPr>
        <p:txBody>
          <a:bodyPr wrap="square" rtlCol="0">
            <a:spAutoFit/>
          </a:bodyPr>
          <a:lstStyle/>
          <a:p>
            <a:r>
              <a:rPr lang="en-US" sz="3756" b="1" dirty="0">
                <a:solidFill>
                  <a:srgbClr val="F5EBA3"/>
                </a:solidFill>
                <a:effectLst>
                  <a:glow rad="228600">
                    <a:schemeClr val="accent5">
                      <a:satMod val="175000"/>
                      <a:alpha val="40000"/>
                    </a:schemeClr>
                  </a:glow>
                </a:effectLst>
              </a:rPr>
              <a:t>ViT-B16</a:t>
            </a:r>
          </a:p>
        </p:txBody>
      </p:sp>
      <p:sp>
        <p:nvSpPr>
          <p:cNvPr id="23" name="Freeform 6">
            <a:extLst>
              <a:ext uri="{FF2B5EF4-FFF2-40B4-BE49-F238E27FC236}">
                <a16:creationId xmlns:a16="http://schemas.microsoft.com/office/drawing/2014/main" id="{EFF59636-C1DD-87F4-03AF-A16DF5224FCB}"/>
              </a:ext>
            </a:extLst>
          </p:cNvPr>
          <p:cNvSpPr/>
          <p:nvPr/>
        </p:nvSpPr>
        <p:spPr>
          <a:xfrm>
            <a:off x="559156" y="6502915"/>
            <a:ext cx="4581502" cy="3395930"/>
          </a:xfrm>
          <a:custGeom>
            <a:avLst/>
            <a:gdLst/>
            <a:ahLst/>
            <a:cxnLst/>
            <a:rect l="l" t="t" r="r" b="b"/>
            <a:pathLst>
              <a:path w="4879379" h="4879379">
                <a:moveTo>
                  <a:pt x="0" y="0"/>
                </a:moveTo>
                <a:lnTo>
                  <a:pt x="4879380" y="0"/>
                </a:lnTo>
                <a:lnTo>
                  <a:pt x="4879380" y="4879379"/>
                </a:lnTo>
                <a:lnTo>
                  <a:pt x="0" y="48793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690"/>
          </a:p>
        </p:txBody>
      </p:sp>
      <p:sp>
        <p:nvSpPr>
          <p:cNvPr id="24" name="TextBox 23">
            <a:extLst>
              <a:ext uri="{FF2B5EF4-FFF2-40B4-BE49-F238E27FC236}">
                <a16:creationId xmlns:a16="http://schemas.microsoft.com/office/drawing/2014/main" id="{90F02D89-B6E9-6403-C2E2-EC94A86D4423}"/>
              </a:ext>
            </a:extLst>
          </p:cNvPr>
          <p:cNvSpPr txBox="1"/>
          <p:nvPr/>
        </p:nvSpPr>
        <p:spPr>
          <a:xfrm>
            <a:off x="2478874" y="4545564"/>
            <a:ext cx="6021194" cy="2404504"/>
          </a:xfrm>
          <a:prstGeom prst="rect">
            <a:avLst/>
          </a:prstGeom>
          <a:noFill/>
        </p:spPr>
        <p:txBody>
          <a:bodyPr wrap="square" rtlCol="0">
            <a:spAutoFit/>
          </a:bodyPr>
          <a:lstStyle/>
          <a:p>
            <a:r>
              <a:rPr lang="en-US" sz="3005" b="1" dirty="0">
                <a:solidFill>
                  <a:srgbClr val="F5EBA3"/>
                </a:solidFill>
              </a:rPr>
              <a:t>Built from scratch, ~3M parameters, 5 convolutional blocks with BatchNorm, Global Average Pooling, He initialization, gradient clipping, no transfer learning</a:t>
            </a:r>
          </a:p>
        </p:txBody>
      </p:sp>
      <p:sp>
        <p:nvSpPr>
          <p:cNvPr id="25" name="TextBox 24">
            <a:extLst>
              <a:ext uri="{FF2B5EF4-FFF2-40B4-BE49-F238E27FC236}">
                <a16:creationId xmlns:a16="http://schemas.microsoft.com/office/drawing/2014/main" id="{3F0C3F17-3A7E-F1C2-6B00-70C7D2E835AF}"/>
              </a:ext>
            </a:extLst>
          </p:cNvPr>
          <p:cNvSpPr txBox="1"/>
          <p:nvPr/>
        </p:nvSpPr>
        <p:spPr>
          <a:xfrm>
            <a:off x="10719687" y="4480024"/>
            <a:ext cx="6021194" cy="2404504"/>
          </a:xfrm>
          <a:prstGeom prst="rect">
            <a:avLst/>
          </a:prstGeom>
          <a:noFill/>
        </p:spPr>
        <p:txBody>
          <a:bodyPr wrap="square" rtlCol="0">
            <a:spAutoFit/>
          </a:bodyPr>
          <a:lstStyle/>
          <a:p>
            <a:r>
              <a:rPr lang="en-US" sz="3005" b="1" dirty="0">
                <a:solidFill>
                  <a:srgbClr val="F5EBA3"/>
                </a:solidFill>
              </a:rPr>
              <a:t>Patch embeddings (16×16), 12 transformer layers, 12 attention heads, ~86M parameters, partial unfreezing (last 6 blocks), warmup + cosine decay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F16406B-1257-1076-141D-D3EDE3B22611}"/>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7F5D33A-C4E0-FB17-6244-A3FF33338B08}"/>
              </a:ext>
            </a:extLst>
          </p:cNvPr>
          <p:cNvSpPr/>
          <p:nvPr/>
        </p:nvSpPr>
        <p:spPr>
          <a:xfrm flipH="1" flipV="1">
            <a:off x="12766016" y="323092"/>
            <a:ext cx="4963762"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8" name="TextBox 8">
            <a:extLst>
              <a:ext uri="{FF2B5EF4-FFF2-40B4-BE49-F238E27FC236}">
                <a16:creationId xmlns:a16="http://schemas.microsoft.com/office/drawing/2014/main" id="{E82CDF4A-65DD-44AF-E835-438E43AE097E}"/>
              </a:ext>
            </a:extLst>
          </p:cNvPr>
          <p:cNvSpPr txBox="1"/>
          <p:nvPr/>
        </p:nvSpPr>
        <p:spPr>
          <a:xfrm>
            <a:off x="3115996" y="794243"/>
            <a:ext cx="11322573" cy="722505"/>
          </a:xfrm>
          <a:prstGeom prst="rect">
            <a:avLst/>
          </a:prstGeom>
        </p:spPr>
        <p:txBody>
          <a:bodyPr lIns="0" tIns="0" rIns="0" bIns="0" rtlCol="0" anchor="t">
            <a:spAutoFit/>
          </a:bodyPr>
          <a:lstStyle/>
          <a:p>
            <a:pPr algn="ctr"/>
            <a:r>
              <a:rPr lang="en-US" sz="4695" b="1" dirty="0">
                <a:solidFill>
                  <a:srgbClr val="F5EBA3"/>
                </a:solidFill>
                <a:effectLst>
                  <a:glow rad="228600">
                    <a:schemeClr val="accent5">
                      <a:satMod val="175000"/>
                      <a:alpha val="40000"/>
                    </a:schemeClr>
                  </a:glow>
                </a:effectLst>
              </a:rPr>
              <a:t>VGG-19 (From Scratch) Architecture</a:t>
            </a:r>
          </a:p>
        </p:txBody>
      </p:sp>
      <p:sp>
        <p:nvSpPr>
          <p:cNvPr id="13" name="Freeform 3">
            <a:extLst>
              <a:ext uri="{FF2B5EF4-FFF2-40B4-BE49-F238E27FC236}">
                <a16:creationId xmlns:a16="http://schemas.microsoft.com/office/drawing/2014/main" id="{1D6D6FA8-2B7E-8706-0A1A-9A65B5EB023B}"/>
              </a:ext>
            </a:extLst>
          </p:cNvPr>
          <p:cNvSpPr/>
          <p:nvPr/>
        </p:nvSpPr>
        <p:spPr>
          <a:xfrm>
            <a:off x="14438563" y="-63129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2" name="Rectangle: Rounded Corners 1">
            <a:extLst>
              <a:ext uri="{FF2B5EF4-FFF2-40B4-BE49-F238E27FC236}">
                <a16:creationId xmlns:a16="http://schemas.microsoft.com/office/drawing/2014/main" id="{7CF71E38-8B18-103C-8681-6C9E665C3C07}"/>
              </a:ext>
            </a:extLst>
          </p:cNvPr>
          <p:cNvSpPr/>
          <p:nvPr/>
        </p:nvSpPr>
        <p:spPr>
          <a:xfrm>
            <a:off x="172319" y="1744702"/>
            <a:ext cx="9729932" cy="8087845"/>
          </a:xfrm>
          <a:prstGeom prst="round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3" name="TextBox 2">
            <a:extLst>
              <a:ext uri="{FF2B5EF4-FFF2-40B4-BE49-F238E27FC236}">
                <a16:creationId xmlns:a16="http://schemas.microsoft.com/office/drawing/2014/main" id="{C5BCB104-B4E0-F3F0-77D6-2988F0E3ABAD}"/>
              </a:ext>
            </a:extLst>
          </p:cNvPr>
          <p:cNvSpPr txBox="1"/>
          <p:nvPr/>
        </p:nvSpPr>
        <p:spPr>
          <a:xfrm>
            <a:off x="533099" y="2257969"/>
            <a:ext cx="9008371" cy="7548477"/>
          </a:xfrm>
          <a:prstGeom prst="rect">
            <a:avLst/>
          </a:prstGeom>
          <a:noFill/>
        </p:spPr>
        <p:txBody>
          <a:bodyPr wrap="square" rtlCol="0">
            <a:spAutoFit/>
          </a:bodyPr>
          <a:lstStyle/>
          <a:p>
            <a:pPr latinLnBrk="1"/>
            <a:r>
              <a:rPr lang="en-US" sz="3756" b="1" u="sng" dirty="0">
                <a:solidFill>
                  <a:srgbClr val="F5EBA3"/>
                </a:solidFill>
                <a:effectLst>
                  <a:glow rad="228600">
                    <a:schemeClr val="accent5">
                      <a:satMod val="175000"/>
                      <a:alpha val="40000"/>
                    </a:schemeClr>
                  </a:glow>
                </a:effectLst>
              </a:rPr>
              <a:t>Architecture Details:</a:t>
            </a:r>
          </a:p>
          <a:p>
            <a:pPr latinLnBrk="1"/>
            <a:r>
              <a:rPr lang="en-US" sz="2629" b="1" dirty="0">
                <a:solidFill>
                  <a:srgbClr val="F5EBA3"/>
                </a:solidFill>
              </a:rPr>
              <a:t>• Input: 224×224×3 RGB images</a:t>
            </a:r>
          </a:p>
          <a:p>
            <a:pPr latinLnBrk="1"/>
            <a:r>
              <a:rPr lang="en-US" sz="2629" b="1" dirty="0">
                <a:solidFill>
                  <a:srgbClr val="F5EBA3"/>
                </a:solidFill>
              </a:rPr>
              <a:t>• 5 Convolutional Blocks:</a:t>
            </a:r>
          </a:p>
          <a:p>
            <a:pPr latinLnBrk="1"/>
            <a:r>
              <a:rPr lang="en-US" sz="2629" b="1" dirty="0">
                <a:solidFill>
                  <a:srgbClr val="F5EBA3"/>
                </a:solidFill>
              </a:rPr>
              <a:t>  - Block 1: 2×[Conv2D(32, 3×3) → BatchNorm → ReLU] → MaxPool2D(2×2)</a:t>
            </a:r>
          </a:p>
          <a:p>
            <a:pPr latinLnBrk="1"/>
            <a:r>
              <a:rPr lang="en-US" sz="2629" b="1" dirty="0">
                <a:solidFill>
                  <a:srgbClr val="F5EBA3"/>
                </a:solidFill>
              </a:rPr>
              <a:t>  - Block 2: 2×[Conv2D(64, 3×3) → BatchNorm → ReLU] → MaxPool2D(2×2)</a:t>
            </a:r>
          </a:p>
          <a:p>
            <a:pPr latinLnBrk="1"/>
            <a:r>
              <a:rPr lang="en-US" sz="2629" b="1" dirty="0">
                <a:solidFill>
                  <a:srgbClr val="F5EBA3"/>
                </a:solidFill>
              </a:rPr>
              <a:t>  - Block 3: 3×[Conv2D(128, 3×3) → BatchNorm → ReLU] → MaxPool2D(2×2)</a:t>
            </a:r>
          </a:p>
          <a:p>
            <a:pPr latinLnBrk="1"/>
            <a:r>
              <a:rPr lang="en-US" sz="2629" b="1" dirty="0">
                <a:solidFill>
                  <a:srgbClr val="F5EBA3"/>
                </a:solidFill>
              </a:rPr>
              <a:t>  - Block 4: 3×[Conv2D(256, 3×3) → BatchNorm → ReLU] → MaxPool2D(2×2)</a:t>
            </a:r>
          </a:p>
          <a:p>
            <a:pPr latinLnBrk="1"/>
            <a:r>
              <a:rPr lang="en-US" sz="2629" b="1" dirty="0">
                <a:solidFill>
                  <a:srgbClr val="F5EBA3"/>
                </a:solidFill>
              </a:rPr>
              <a:t>  - Block 5: 2×[Conv2D(256, 3×3) → BatchNorm → ReLU] → GlobalAvgPool2D</a:t>
            </a:r>
          </a:p>
          <a:p>
            <a:pPr latinLnBrk="1"/>
            <a:r>
              <a:rPr lang="en-US" sz="2629" b="1" dirty="0">
                <a:solidFill>
                  <a:srgbClr val="F5EBA3"/>
                </a:solidFill>
              </a:rPr>
              <a:t>• Fully Connected Head:</a:t>
            </a:r>
          </a:p>
          <a:p>
            <a:pPr latinLnBrk="1"/>
            <a:r>
              <a:rPr lang="en-US" sz="2629" b="1" dirty="0">
                <a:solidFill>
                  <a:srgbClr val="F5EBA3"/>
                </a:solidFill>
              </a:rPr>
              <a:t>  - Dense(512) → BatchNorm → ReLU → Dropout(0.3)</a:t>
            </a:r>
          </a:p>
          <a:p>
            <a:pPr latinLnBrk="1"/>
            <a:r>
              <a:rPr lang="en-US" sz="2629" b="1" dirty="0">
                <a:solidFill>
                  <a:srgbClr val="F5EBA3"/>
                </a:solidFill>
              </a:rPr>
              <a:t>  - Dense(256) → BatchNorm → ReLU → Dropout(0.2)</a:t>
            </a:r>
          </a:p>
          <a:p>
            <a:pPr latinLnBrk="1"/>
            <a:r>
              <a:rPr lang="en-US" sz="2629" b="1" dirty="0">
                <a:solidFill>
                  <a:srgbClr val="F5EBA3"/>
                </a:solidFill>
              </a:rPr>
              <a:t>  - Dense(NUM_CLASSES) → </a:t>
            </a:r>
            <a:r>
              <a:rPr lang="en-US" sz="2629" b="1" dirty="0" err="1">
                <a:solidFill>
                  <a:srgbClr val="F5EBA3"/>
                </a:solidFill>
              </a:rPr>
              <a:t>Softmax</a:t>
            </a:r>
            <a:endParaRPr lang="en-US" sz="2629" b="1" dirty="0">
              <a:solidFill>
                <a:srgbClr val="F5EBA3"/>
              </a:solidFill>
            </a:endParaRPr>
          </a:p>
          <a:p>
            <a:pPr latinLnBrk="1"/>
            <a:endParaRPr lang="en-US" sz="2629" b="1" dirty="0">
              <a:solidFill>
                <a:srgbClr val="F5EBA3"/>
              </a:solidFill>
            </a:endParaRPr>
          </a:p>
        </p:txBody>
      </p:sp>
      <p:sp>
        <p:nvSpPr>
          <p:cNvPr id="4" name="Freeform 5">
            <a:extLst>
              <a:ext uri="{FF2B5EF4-FFF2-40B4-BE49-F238E27FC236}">
                <a16:creationId xmlns:a16="http://schemas.microsoft.com/office/drawing/2014/main" id="{CA4FD172-70BD-3C5D-48DE-142F76925BE1}"/>
              </a:ext>
            </a:extLst>
          </p:cNvPr>
          <p:cNvSpPr/>
          <p:nvPr/>
        </p:nvSpPr>
        <p:spPr>
          <a:xfrm>
            <a:off x="0" y="486462"/>
            <a:ext cx="4308612" cy="1969456"/>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sp>
        <p:nvSpPr>
          <p:cNvPr id="5" name="Freeform 3">
            <a:extLst>
              <a:ext uri="{FF2B5EF4-FFF2-40B4-BE49-F238E27FC236}">
                <a16:creationId xmlns:a16="http://schemas.microsoft.com/office/drawing/2014/main" id="{069A5DDE-0E07-D8BC-B6E1-C51FCEB6E1FE}"/>
              </a:ext>
            </a:extLst>
          </p:cNvPr>
          <p:cNvSpPr/>
          <p:nvPr/>
        </p:nvSpPr>
        <p:spPr>
          <a:xfrm>
            <a:off x="-728672" y="-587353"/>
            <a:ext cx="4308612" cy="3121560"/>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0" name="TextBox 9">
            <a:extLst>
              <a:ext uri="{FF2B5EF4-FFF2-40B4-BE49-F238E27FC236}">
                <a16:creationId xmlns:a16="http://schemas.microsoft.com/office/drawing/2014/main" id="{C5D7DD1C-C271-C409-1F3F-3C0F9C7A8509}"/>
              </a:ext>
            </a:extLst>
          </p:cNvPr>
          <p:cNvSpPr txBox="1"/>
          <p:nvPr/>
        </p:nvSpPr>
        <p:spPr>
          <a:xfrm>
            <a:off x="10614101" y="3370481"/>
            <a:ext cx="7501585" cy="3974486"/>
          </a:xfrm>
          <a:prstGeom prst="rect">
            <a:avLst/>
          </a:prstGeom>
          <a:noFill/>
        </p:spPr>
        <p:txBody>
          <a:bodyPr wrap="square">
            <a:spAutoFit/>
          </a:bodyPr>
          <a:lstStyle/>
          <a:p>
            <a:pPr latinLnBrk="1">
              <a:lnSpc>
                <a:spcPct val="150000"/>
              </a:lnSpc>
            </a:pPr>
            <a:r>
              <a:rPr lang="en-US" sz="3756" b="1" u="sng" dirty="0">
                <a:solidFill>
                  <a:srgbClr val="F5EBA3"/>
                </a:solidFill>
                <a:effectLst>
                  <a:glow rad="228600">
                    <a:schemeClr val="accent5">
                      <a:satMod val="175000"/>
                      <a:alpha val="40000"/>
                    </a:schemeClr>
                  </a:glow>
                </a:effectLst>
              </a:rPr>
              <a:t>Key Features:</a:t>
            </a:r>
          </a:p>
          <a:p>
            <a:pPr latinLnBrk="1">
              <a:lnSpc>
                <a:spcPct val="150000"/>
              </a:lnSpc>
            </a:pPr>
            <a:r>
              <a:rPr lang="en-US" sz="2817" b="1" dirty="0">
                <a:solidFill>
                  <a:srgbClr val="F5EBA3"/>
                </a:solidFill>
              </a:rPr>
              <a:t>• </a:t>
            </a:r>
            <a:r>
              <a:rPr lang="en-US" sz="2629" b="1" dirty="0">
                <a:solidFill>
                  <a:srgbClr val="F5EBA3"/>
                </a:solidFill>
              </a:rPr>
              <a:t>All conv layers use 3×3 filters with same padding</a:t>
            </a:r>
          </a:p>
          <a:p>
            <a:pPr latinLnBrk="1">
              <a:lnSpc>
                <a:spcPct val="150000"/>
              </a:lnSpc>
            </a:pPr>
            <a:r>
              <a:rPr lang="en-US" sz="2629" b="1" dirty="0">
                <a:solidFill>
                  <a:srgbClr val="F5EBA3"/>
                </a:solidFill>
              </a:rPr>
              <a:t>• BatchNorm after every convolutional layer</a:t>
            </a:r>
          </a:p>
          <a:p>
            <a:pPr latinLnBrk="1">
              <a:lnSpc>
                <a:spcPct val="150000"/>
              </a:lnSpc>
            </a:pPr>
            <a:r>
              <a:rPr lang="en-US" sz="2629" b="1" dirty="0">
                <a:solidFill>
                  <a:srgbClr val="F5EBA3"/>
                </a:solidFill>
              </a:rPr>
              <a:t>• Global Average Pooling instead of Flatten</a:t>
            </a:r>
          </a:p>
          <a:p>
            <a:pPr latinLnBrk="1">
              <a:lnSpc>
                <a:spcPct val="150000"/>
              </a:lnSpc>
            </a:pPr>
            <a:r>
              <a:rPr lang="en-US" sz="2629" b="1" dirty="0">
                <a:solidFill>
                  <a:srgbClr val="F5EBA3"/>
                </a:solidFill>
              </a:rPr>
              <a:t>• He initialization for weight initialization</a:t>
            </a:r>
          </a:p>
          <a:p>
            <a:pPr latinLnBrk="1">
              <a:lnSpc>
                <a:spcPct val="150000"/>
              </a:lnSpc>
            </a:pPr>
            <a:r>
              <a:rPr lang="en-US" sz="2629" b="1" dirty="0">
                <a:solidFill>
                  <a:srgbClr val="F5EBA3"/>
                </a:solidFill>
              </a:rPr>
              <a:t>• Gradient clipping (norm=1.0) for stable training</a:t>
            </a:r>
          </a:p>
        </p:txBody>
      </p:sp>
      <p:sp>
        <p:nvSpPr>
          <p:cNvPr id="11" name="Rectangle: Rounded Corners 10">
            <a:extLst>
              <a:ext uri="{FF2B5EF4-FFF2-40B4-BE49-F238E27FC236}">
                <a16:creationId xmlns:a16="http://schemas.microsoft.com/office/drawing/2014/main" id="{4F8AE66E-F386-7A2A-8D96-5B32327986D9}"/>
              </a:ext>
            </a:extLst>
          </p:cNvPr>
          <p:cNvSpPr/>
          <p:nvPr/>
        </p:nvSpPr>
        <p:spPr>
          <a:xfrm>
            <a:off x="10381780" y="2942237"/>
            <a:ext cx="7501584" cy="5479245"/>
          </a:xfrm>
          <a:prstGeom prst="round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Tree>
    <p:extLst>
      <p:ext uri="{BB962C8B-B14F-4D97-AF65-F5344CB8AC3E}">
        <p14:creationId xmlns:p14="http://schemas.microsoft.com/office/powerpoint/2010/main" val="299339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F5FA2A8-CF37-0211-CF67-4367BDA701BA}"/>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057BFDEB-0046-346F-ADF4-7C1CFCAAAFFA}"/>
              </a:ext>
            </a:extLst>
          </p:cNvPr>
          <p:cNvSpPr/>
          <p:nvPr/>
        </p:nvSpPr>
        <p:spPr>
          <a:xfrm flipH="1" flipV="1">
            <a:off x="12766016" y="323092"/>
            <a:ext cx="4963762"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8" name="TextBox 8">
            <a:extLst>
              <a:ext uri="{FF2B5EF4-FFF2-40B4-BE49-F238E27FC236}">
                <a16:creationId xmlns:a16="http://schemas.microsoft.com/office/drawing/2014/main" id="{41EA440A-0C83-4ED0-77E1-2B52FA4AF380}"/>
              </a:ext>
            </a:extLst>
          </p:cNvPr>
          <p:cNvSpPr txBox="1"/>
          <p:nvPr/>
        </p:nvSpPr>
        <p:spPr>
          <a:xfrm>
            <a:off x="3115996" y="794243"/>
            <a:ext cx="11322573" cy="722505"/>
          </a:xfrm>
          <a:prstGeom prst="rect">
            <a:avLst/>
          </a:prstGeom>
        </p:spPr>
        <p:txBody>
          <a:bodyPr lIns="0" tIns="0" rIns="0" bIns="0" rtlCol="0" anchor="t">
            <a:spAutoFit/>
          </a:bodyPr>
          <a:lstStyle/>
          <a:p>
            <a:pPr algn="ctr"/>
            <a:r>
              <a:rPr lang="en-US" sz="4695" b="1" dirty="0">
                <a:solidFill>
                  <a:srgbClr val="F5EBA3"/>
                </a:solidFill>
                <a:effectLst>
                  <a:glow rad="228600">
                    <a:schemeClr val="accent5">
                      <a:satMod val="175000"/>
                      <a:alpha val="40000"/>
                    </a:schemeClr>
                  </a:glow>
                </a:effectLst>
              </a:rPr>
              <a:t>VGG-19 (From Scratch) Architecture</a:t>
            </a:r>
          </a:p>
        </p:txBody>
      </p:sp>
      <p:sp>
        <p:nvSpPr>
          <p:cNvPr id="13" name="Freeform 3">
            <a:extLst>
              <a:ext uri="{FF2B5EF4-FFF2-40B4-BE49-F238E27FC236}">
                <a16:creationId xmlns:a16="http://schemas.microsoft.com/office/drawing/2014/main" id="{3A1CE3EC-206C-2375-88D9-BACC70367463}"/>
              </a:ext>
            </a:extLst>
          </p:cNvPr>
          <p:cNvSpPr/>
          <p:nvPr/>
        </p:nvSpPr>
        <p:spPr>
          <a:xfrm>
            <a:off x="14438563" y="-63129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4" name="Freeform 5">
            <a:extLst>
              <a:ext uri="{FF2B5EF4-FFF2-40B4-BE49-F238E27FC236}">
                <a16:creationId xmlns:a16="http://schemas.microsoft.com/office/drawing/2014/main" id="{5BBF9C01-980D-721B-C0EE-F50EE3C7551D}"/>
              </a:ext>
            </a:extLst>
          </p:cNvPr>
          <p:cNvSpPr/>
          <p:nvPr/>
        </p:nvSpPr>
        <p:spPr>
          <a:xfrm>
            <a:off x="531866" y="312119"/>
            <a:ext cx="4308612" cy="288197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sp>
        <p:nvSpPr>
          <p:cNvPr id="5" name="Freeform 3">
            <a:extLst>
              <a:ext uri="{FF2B5EF4-FFF2-40B4-BE49-F238E27FC236}">
                <a16:creationId xmlns:a16="http://schemas.microsoft.com/office/drawing/2014/main" id="{056CFB61-5340-5642-8EFE-B48E82C7E6EE}"/>
              </a:ext>
            </a:extLst>
          </p:cNvPr>
          <p:cNvSpPr/>
          <p:nvPr/>
        </p:nvSpPr>
        <p:spPr>
          <a:xfrm>
            <a:off x="-728672" y="-587353"/>
            <a:ext cx="4308612" cy="3121560"/>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pic>
        <p:nvPicPr>
          <p:cNvPr id="9" name="Picture 8" descr="A screenshot of a computer&#10;&#10;AI-generated content may be incorrect.">
            <a:extLst>
              <a:ext uri="{FF2B5EF4-FFF2-40B4-BE49-F238E27FC236}">
                <a16:creationId xmlns:a16="http://schemas.microsoft.com/office/drawing/2014/main" id="{D0D2329E-1809-0DBF-BCE8-9C43631DFF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68977" y="5730515"/>
            <a:ext cx="9087581" cy="4149792"/>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E606DA06-47AD-E645-DC0F-48C39F25F8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032" y="1987857"/>
            <a:ext cx="7083265" cy="773472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AA8032A7-FC14-E2ED-B31D-250EF2B27A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68977" y="1516707"/>
            <a:ext cx="9087581" cy="4185566"/>
          </a:xfrm>
          <a:prstGeom prst="rect">
            <a:avLst/>
          </a:prstGeom>
        </p:spPr>
      </p:pic>
    </p:spTree>
    <p:extLst>
      <p:ext uri="{BB962C8B-B14F-4D97-AF65-F5344CB8AC3E}">
        <p14:creationId xmlns:p14="http://schemas.microsoft.com/office/powerpoint/2010/main" val="2216929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84739AA-2EAA-6239-52C5-BB0EA958B59B}"/>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44965156-0DBB-B97B-EE05-5CE5A4B27BF9}"/>
              </a:ext>
            </a:extLst>
          </p:cNvPr>
          <p:cNvSpPr/>
          <p:nvPr/>
        </p:nvSpPr>
        <p:spPr>
          <a:xfrm flipH="1" flipV="1">
            <a:off x="12766016" y="323092"/>
            <a:ext cx="4963762"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8" name="TextBox 8">
            <a:extLst>
              <a:ext uri="{FF2B5EF4-FFF2-40B4-BE49-F238E27FC236}">
                <a16:creationId xmlns:a16="http://schemas.microsoft.com/office/drawing/2014/main" id="{8ED068E1-E4D1-D71E-A55A-A4DC8666BE19}"/>
              </a:ext>
            </a:extLst>
          </p:cNvPr>
          <p:cNvSpPr txBox="1"/>
          <p:nvPr/>
        </p:nvSpPr>
        <p:spPr>
          <a:xfrm>
            <a:off x="2878756" y="681713"/>
            <a:ext cx="11322573" cy="722505"/>
          </a:xfrm>
          <a:prstGeom prst="rect">
            <a:avLst/>
          </a:prstGeom>
        </p:spPr>
        <p:txBody>
          <a:bodyPr lIns="0" tIns="0" rIns="0" bIns="0" rtlCol="0" anchor="t">
            <a:spAutoFit/>
          </a:bodyPr>
          <a:lstStyle/>
          <a:p>
            <a:pPr algn="ctr"/>
            <a:r>
              <a:rPr lang="en-US" sz="4695" b="1" dirty="0">
                <a:solidFill>
                  <a:srgbClr val="EBCD7B"/>
                </a:solidFill>
                <a:effectLst>
                  <a:glow rad="228600">
                    <a:schemeClr val="accent5">
                      <a:satMod val="175000"/>
                      <a:alpha val="40000"/>
                    </a:schemeClr>
                  </a:glow>
                </a:effectLst>
              </a:rPr>
              <a:t>Vision Transformer (ViT-B16) Architecture</a:t>
            </a:r>
          </a:p>
        </p:txBody>
      </p:sp>
      <p:sp>
        <p:nvSpPr>
          <p:cNvPr id="13" name="Freeform 3">
            <a:extLst>
              <a:ext uri="{FF2B5EF4-FFF2-40B4-BE49-F238E27FC236}">
                <a16:creationId xmlns:a16="http://schemas.microsoft.com/office/drawing/2014/main" id="{96F875D5-B0C3-BC84-2568-66880416745B}"/>
              </a:ext>
            </a:extLst>
          </p:cNvPr>
          <p:cNvSpPr/>
          <p:nvPr/>
        </p:nvSpPr>
        <p:spPr>
          <a:xfrm>
            <a:off x="14438563" y="-63129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2" name="Rectangle: Rounded Corners 1">
            <a:extLst>
              <a:ext uri="{FF2B5EF4-FFF2-40B4-BE49-F238E27FC236}">
                <a16:creationId xmlns:a16="http://schemas.microsoft.com/office/drawing/2014/main" id="{09EDB3B0-9763-1191-DF92-2944CDCFD012}"/>
              </a:ext>
            </a:extLst>
          </p:cNvPr>
          <p:cNvSpPr/>
          <p:nvPr/>
        </p:nvSpPr>
        <p:spPr>
          <a:xfrm>
            <a:off x="882976" y="1533248"/>
            <a:ext cx="9802095" cy="8087845"/>
          </a:xfrm>
          <a:prstGeom prst="round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3" name="TextBox 2">
            <a:extLst>
              <a:ext uri="{FF2B5EF4-FFF2-40B4-BE49-F238E27FC236}">
                <a16:creationId xmlns:a16="http://schemas.microsoft.com/office/drawing/2014/main" id="{5D3EB53F-2B80-4E88-D068-BB043FEBE379}"/>
              </a:ext>
            </a:extLst>
          </p:cNvPr>
          <p:cNvSpPr txBox="1"/>
          <p:nvPr/>
        </p:nvSpPr>
        <p:spPr>
          <a:xfrm>
            <a:off x="1275180" y="1834783"/>
            <a:ext cx="9220878" cy="7549118"/>
          </a:xfrm>
          <a:prstGeom prst="rect">
            <a:avLst/>
          </a:prstGeom>
          <a:noFill/>
        </p:spPr>
        <p:txBody>
          <a:bodyPr wrap="square" rtlCol="0">
            <a:spAutoFit/>
          </a:bodyPr>
          <a:lstStyle/>
          <a:p>
            <a:pPr latinLnBrk="1"/>
            <a:r>
              <a:rPr lang="en-US" sz="3193" b="1" u="sng" dirty="0">
                <a:solidFill>
                  <a:srgbClr val="F5EBA3"/>
                </a:solidFill>
                <a:effectLst>
                  <a:glow rad="228600">
                    <a:schemeClr val="accent5">
                      <a:satMod val="175000"/>
                      <a:alpha val="40000"/>
                    </a:schemeClr>
                  </a:glow>
                </a:effectLst>
              </a:rPr>
              <a:t>Architecture Details:</a:t>
            </a:r>
          </a:p>
          <a:p>
            <a:pPr latinLnBrk="1"/>
            <a:r>
              <a:rPr lang="en-US" sz="3005" b="1" dirty="0">
                <a:solidFill>
                  <a:srgbClr val="F5EBA3"/>
                </a:solidFill>
              </a:rPr>
              <a:t>• Patch Embeddings: Split 224×224 image into 16×16 patches (196 patches)</a:t>
            </a:r>
          </a:p>
          <a:p>
            <a:pPr latinLnBrk="1"/>
            <a:r>
              <a:rPr lang="en-US" sz="3005" b="1" dirty="0">
                <a:solidFill>
                  <a:srgbClr val="F5EBA3"/>
                </a:solidFill>
              </a:rPr>
              <a:t>• Transformer Encoder:</a:t>
            </a:r>
          </a:p>
          <a:p>
            <a:pPr latinLnBrk="1"/>
            <a:r>
              <a:rPr lang="en-US" sz="3005" b="1" dirty="0">
                <a:solidFill>
                  <a:srgbClr val="F5EBA3"/>
                </a:solidFill>
              </a:rPr>
              <a:t>  - 12 Transformer layers</a:t>
            </a:r>
          </a:p>
          <a:p>
            <a:pPr latinLnBrk="1"/>
            <a:r>
              <a:rPr lang="en-US" sz="3005" b="1" dirty="0">
                <a:solidFill>
                  <a:srgbClr val="F5EBA3"/>
                </a:solidFill>
              </a:rPr>
              <a:t>  - 12 attention heads per layer</a:t>
            </a:r>
          </a:p>
          <a:p>
            <a:pPr latinLnBrk="1"/>
            <a:r>
              <a:rPr lang="en-US" sz="3005" b="1" dirty="0">
                <a:solidFill>
                  <a:srgbClr val="F5EBA3"/>
                </a:solidFill>
              </a:rPr>
              <a:t>  - 86M parameters</a:t>
            </a:r>
          </a:p>
          <a:p>
            <a:pPr latinLnBrk="1"/>
            <a:r>
              <a:rPr lang="en-US" sz="3005" b="1" dirty="0">
                <a:solidFill>
                  <a:srgbClr val="F5EBA3"/>
                </a:solidFill>
              </a:rPr>
              <a:t>• Custom Head:</a:t>
            </a:r>
          </a:p>
          <a:p>
            <a:pPr latinLnBrk="1"/>
            <a:r>
              <a:rPr lang="en-US" sz="3005" b="1" dirty="0">
                <a:solidFill>
                  <a:srgbClr val="F5EBA3"/>
                </a:solidFill>
              </a:rPr>
              <a:t>  - Dense(512) → BatchNorm → GELU → Dropout(0.5)</a:t>
            </a:r>
          </a:p>
          <a:p>
            <a:pPr latinLnBrk="1"/>
            <a:r>
              <a:rPr lang="en-US" sz="3005" b="1" dirty="0">
                <a:solidFill>
                  <a:srgbClr val="F5EBA3"/>
                </a:solidFill>
              </a:rPr>
              <a:t>  - Dense(256) → BatchNorm → GELU → Dropout(0.3)</a:t>
            </a:r>
          </a:p>
          <a:p>
            <a:pPr latinLnBrk="1"/>
            <a:r>
              <a:rPr lang="en-US" sz="3005" b="1" dirty="0">
                <a:solidFill>
                  <a:srgbClr val="F5EBA3"/>
                </a:solidFill>
              </a:rPr>
              <a:t>  - Dense(NUM_CLASSES) → </a:t>
            </a:r>
            <a:r>
              <a:rPr lang="en-US" sz="3005" b="1" dirty="0" err="1">
                <a:solidFill>
                  <a:srgbClr val="F5EBA3"/>
                </a:solidFill>
              </a:rPr>
              <a:t>Softmax</a:t>
            </a:r>
            <a:endParaRPr lang="en-US" sz="3005" b="1" dirty="0">
              <a:solidFill>
                <a:srgbClr val="F5EBA3"/>
              </a:solidFill>
            </a:endParaRPr>
          </a:p>
          <a:p>
            <a:pPr latinLnBrk="1"/>
            <a:endParaRPr lang="en-US" sz="3005" b="1" dirty="0">
              <a:solidFill>
                <a:srgbClr val="F5EBA3"/>
              </a:solidFill>
            </a:endParaRPr>
          </a:p>
          <a:p>
            <a:pPr latinLnBrk="1"/>
            <a:r>
              <a:rPr lang="en-US" sz="3193" b="1" u="sng" dirty="0">
                <a:solidFill>
                  <a:srgbClr val="F5EBA3"/>
                </a:solidFill>
                <a:effectLst>
                  <a:glow rad="228600">
                    <a:schemeClr val="accent5">
                      <a:satMod val="175000"/>
                      <a:alpha val="40000"/>
                    </a:schemeClr>
                  </a:glow>
                </a:effectLst>
              </a:rPr>
              <a:t>Training Strategy:</a:t>
            </a:r>
          </a:p>
          <a:p>
            <a:pPr latinLnBrk="1"/>
            <a:r>
              <a:rPr lang="en-US" sz="3005" b="1" dirty="0">
                <a:solidFill>
                  <a:srgbClr val="F5EBA3"/>
                </a:solidFill>
              </a:rPr>
              <a:t>• Partial Unfreezing: Last 6 transformer blocks trainable</a:t>
            </a:r>
          </a:p>
          <a:p>
            <a:pPr latinLnBrk="1"/>
            <a:r>
              <a:rPr lang="en-US" sz="3005" b="1" dirty="0">
                <a:solidFill>
                  <a:srgbClr val="F5EBA3"/>
                </a:solidFill>
              </a:rPr>
              <a:t>• Learning Rate: Cosine decay with warmup</a:t>
            </a:r>
          </a:p>
          <a:p>
            <a:pPr latinLnBrk="1"/>
            <a:r>
              <a:rPr lang="en-US" sz="3005" b="1" dirty="0">
                <a:solidFill>
                  <a:srgbClr val="F5EBA3"/>
                </a:solidFill>
              </a:rPr>
              <a:t>• Regularization: L2 weight decay (1e-4)</a:t>
            </a:r>
          </a:p>
        </p:txBody>
      </p:sp>
      <p:sp>
        <p:nvSpPr>
          <p:cNvPr id="4" name="Freeform 5">
            <a:extLst>
              <a:ext uri="{FF2B5EF4-FFF2-40B4-BE49-F238E27FC236}">
                <a16:creationId xmlns:a16="http://schemas.microsoft.com/office/drawing/2014/main" id="{6CF27EBD-6F39-60FF-20E8-CFD8F183DCAB}"/>
              </a:ext>
            </a:extLst>
          </p:cNvPr>
          <p:cNvSpPr/>
          <p:nvPr/>
        </p:nvSpPr>
        <p:spPr>
          <a:xfrm>
            <a:off x="531866" y="312119"/>
            <a:ext cx="4308612" cy="288197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sp>
        <p:nvSpPr>
          <p:cNvPr id="5" name="Freeform 3">
            <a:extLst>
              <a:ext uri="{FF2B5EF4-FFF2-40B4-BE49-F238E27FC236}">
                <a16:creationId xmlns:a16="http://schemas.microsoft.com/office/drawing/2014/main" id="{791C7746-B57B-D3A3-7BF8-50B47AB08C33}"/>
              </a:ext>
            </a:extLst>
          </p:cNvPr>
          <p:cNvSpPr/>
          <p:nvPr/>
        </p:nvSpPr>
        <p:spPr>
          <a:xfrm>
            <a:off x="-728672" y="-587353"/>
            <a:ext cx="4308612" cy="3121560"/>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pic>
        <p:nvPicPr>
          <p:cNvPr id="10" name="Picture 9" descr="A screenshot of a computer&#10;&#10;AI-generated content may be incorrect.">
            <a:extLst>
              <a:ext uri="{FF2B5EF4-FFF2-40B4-BE49-F238E27FC236}">
                <a16:creationId xmlns:a16="http://schemas.microsoft.com/office/drawing/2014/main" id="{A2918BE6-28A7-9452-4D8C-0C8F7AFDAB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77279" y="1881766"/>
            <a:ext cx="6833827" cy="7760043"/>
          </a:xfrm>
          <a:prstGeom prst="rect">
            <a:avLst/>
          </a:prstGeom>
        </p:spPr>
      </p:pic>
    </p:spTree>
    <p:extLst>
      <p:ext uri="{BB962C8B-B14F-4D97-AF65-F5344CB8AC3E}">
        <p14:creationId xmlns:p14="http://schemas.microsoft.com/office/powerpoint/2010/main" val="1106654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extBox 4"/>
          <p:cNvSpPr txBox="1"/>
          <p:nvPr/>
        </p:nvSpPr>
        <p:spPr>
          <a:xfrm>
            <a:off x="4278731" y="564421"/>
            <a:ext cx="9372805" cy="867032"/>
          </a:xfrm>
          <a:prstGeom prst="rect">
            <a:avLst/>
          </a:prstGeom>
        </p:spPr>
        <p:txBody>
          <a:bodyPr wrap="square" lIns="0" tIns="0" rIns="0" bIns="0" rtlCol="0" anchor="t">
            <a:spAutoFit/>
          </a:bodyPr>
          <a:lstStyle/>
          <a:p>
            <a:r>
              <a:rPr lang="en-US" sz="5634" b="1" dirty="0">
                <a:solidFill>
                  <a:srgbClr val="F5EBA3"/>
                </a:solidFill>
                <a:effectLst>
                  <a:glow rad="228600">
                    <a:schemeClr val="accent5">
                      <a:satMod val="175000"/>
                      <a:alpha val="40000"/>
                    </a:schemeClr>
                  </a:glow>
                </a:effectLst>
              </a:rPr>
              <a:t>Model Performance Dashboard</a:t>
            </a:r>
          </a:p>
        </p:txBody>
      </p:sp>
      <p:sp>
        <p:nvSpPr>
          <p:cNvPr id="5" name="TextBox 5"/>
          <p:cNvSpPr txBox="1"/>
          <p:nvPr/>
        </p:nvSpPr>
        <p:spPr>
          <a:xfrm>
            <a:off x="5517161" y="1446910"/>
            <a:ext cx="6183496" cy="410369"/>
          </a:xfrm>
          <a:prstGeom prst="rect">
            <a:avLst/>
          </a:prstGeom>
        </p:spPr>
        <p:txBody>
          <a:bodyPr wrap="square" lIns="0" tIns="0" rIns="0" bIns="0" rtlCol="0" anchor="t">
            <a:spAutoFit/>
          </a:bodyPr>
          <a:lstStyle/>
          <a:p>
            <a:pPr algn="ctr">
              <a:lnSpc>
                <a:spcPts val="3154"/>
              </a:lnSpc>
              <a:spcBef>
                <a:spcPct val="0"/>
              </a:spcBef>
            </a:pPr>
            <a:r>
              <a:rPr lang="en-US" sz="2817" dirty="0">
                <a:solidFill>
                  <a:srgbClr val="EBCD7B"/>
                </a:solidFill>
                <a:latin typeface="Calibri (MS)"/>
                <a:ea typeface="Calibri (MS)"/>
                <a:cs typeface="Calibri (MS)"/>
                <a:sym typeface="Calibri (MS)"/>
              </a:rPr>
              <a:t>Key Metrics &amp; Best Performers</a:t>
            </a:r>
          </a:p>
        </p:txBody>
      </p:sp>
      <p:sp>
        <p:nvSpPr>
          <p:cNvPr id="13" name="Freeform 3">
            <a:extLst>
              <a:ext uri="{FF2B5EF4-FFF2-40B4-BE49-F238E27FC236}">
                <a16:creationId xmlns:a16="http://schemas.microsoft.com/office/drawing/2014/main" id="{18A5AB8E-CDE2-CF64-46A6-3B64CC598B05}"/>
              </a:ext>
            </a:extLst>
          </p:cNvPr>
          <p:cNvSpPr/>
          <p:nvPr/>
        </p:nvSpPr>
        <p:spPr>
          <a:xfrm>
            <a:off x="13293792" y="-872041"/>
            <a:ext cx="5795398" cy="4982654"/>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graphicFrame>
        <p:nvGraphicFramePr>
          <p:cNvPr id="24" name="Diagram 23">
            <a:extLst>
              <a:ext uri="{FF2B5EF4-FFF2-40B4-BE49-F238E27FC236}">
                <a16:creationId xmlns:a16="http://schemas.microsoft.com/office/drawing/2014/main" id="{3D87A837-DD30-55FA-26A4-C4FFC1E85CB9}"/>
              </a:ext>
            </a:extLst>
          </p:cNvPr>
          <p:cNvGraphicFramePr/>
          <p:nvPr>
            <p:extLst>
              <p:ext uri="{D42A27DB-BD31-4B8C-83A1-F6EECF244321}">
                <p14:modId xmlns:p14="http://schemas.microsoft.com/office/powerpoint/2010/main" val="529183180"/>
              </p:ext>
            </p:extLst>
          </p:nvPr>
        </p:nvGraphicFramePr>
        <p:xfrm>
          <a:off x="915965" y="2110204"/>
          <a:ext cx="8585776" cy="68686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TextBox 24">
            <a:extLst>
              <a:ext uri="{FF2B5EF4-FFF2-40B4-BE49-F238E27FC236}">
                <a16:creationId xmlns:a16="http://schemas.microsoft.com/office/drawing/2014/main" id="{98B812B8-22C7-393F-A873-E8DB1A8B25E5}"/>
              </a:ext>
            </a:extLst>
          </p:cNvPr>
          <p:cNvSpPr txBox="1"/>
          <p:nvPr/>
        </p:nvSpPr>
        <p:spPr>
          <a:xfrm>
            <a:off x="1130612" y="2290476"/>
            <a:ext cx="1546514" cy="670312"/>
          </a:xfrm>
          <a:prstGeom prst="rect">
            <a:avLst/>
          </a:prstGeom>
          <a:noFill/>
        </p:spPr>
        <p:txBody>
          <a:bodyPr wrap="none" rtlCol="0">
            <a:spAutoFit/>
          </a:bodyPr>
          <a:lstStyle/>
          <a:p>
            <a:r>
              <a:rPr lang="en-US" sz="3756" b="1" dirty="0">
                <a:solidFill>
                  <a:srgbClr val="F5EBA3"/>
                </a:solidFill>
              </a:rPr>
              <a:t>Resnet</a:t>
            </a:r>
          </a:p>
        </p:txBody>
      </p:sp>
      <p:sp>
        <p:nvSpPr>
          <p:cNvPr id="26" name="TextBox 25">
            <a:extLst>
              <a:ext uri="{FF2B5EF4-FFF2-40B4-BE49-F238E27FC236}">
                <a16:creationId xmlns:a16="http://schemas.microsoft.com/office/drawing/2014/main" id="{08734435-7698-7722-AF8A-F8A29AD4ECAD}"/>
              </a:ext>
            </a:extLst>
          </p:cNvPr>
          <p:cNvSpPr txBox="1"/>
          <p:nvPr/>
        </p:nvSpPr>
        <p:spPr>
          <a:xfrm>
            <a:off x="1009266" y="3855634"/>
            <a:ext cx="1786771" cy="525850"/>
          </a:xfrm>
          <a:prstGeom prst="rect">
            <a:avLst/>
          </a:prstGeom>
          <a:noFill/>
        </p:spPr>
        <p:txBody>
          <a:bodyPr wrap="none" rtlCol="0">
            <a:spAutoFit/>
          </a:bodyPr>
          <a:lstStyle/>
          <a:p>
            <a:r>
              <a:rPr lang="en-US" sz="2817" b="1" dirty="0">
                <a:solidFill>
                  <a:srgbClr val="F5EBA3"/>
                </a:solidFill>
              </a:rPr>
              <a:t>MobileNet</a:t>
            </a:r>
          </a:p>
        </p:txBody>
      </p:sp>
      <p:sp>
        <p:nvSpPr>
          <p:cNvPr id="27" name="TextBox 26">
            <a:extLst>
              <a:ext uri="{FF2B5EF4-FFF2-40B4-BE49-F238E27FC236}">
                <a16:creationId xmlns:a16="http://schemas.microsoft.com/office/drawing/2014/main" id="{BC66D007-7DA8-DDBF-21E1-9CC8F9108DC2}"/>
              </a:ext>
            </a:extLst>
          </p:cNvPr>
          <p:cNvSpPr txBox="1"/>
          <p:nvPr/>
        </p:nvSpPr>
        <p:spPr>
          <a:xfrm>
            <a:off x="1487420" y="5210746"/>
            <a:ext cx="753732" cy="598177"/>
          </a:xfrm>
          <a:prstGeom prst="rect">
            <a:avLst/>
          </a:prstGeom>
          <a:noFill/>
        </p:spPr>
        <p:txBody>
          <a:bodyPr wrap="none" rtlCol="0">
            <a:spAutoFit/>
          </a:bodyPr>
          <a:lstStyle/>
          <a:p>
            <a:r>
              <a:rPr lang="en-US" sz="3287" b="1" dirty="0">
                <a:solidFill>
                  <a:srgbClr val="F5EBA3"/>
                </a:solidFill>
              </a:rPr>
              <a:t>VIT</a:t>
            </a:r>
          </a:p>
        </p:txBody>
      </p:sp>
      <p:sp>
        <p:nvSpPr>
          <p:cNvPr id="28" name="TextBox 27">
            <a:extLst>
              <a:ext uri="{FF2B5EF4-FFF2-40B4-BE49-F238E27FC236}">
                <a16:creationId xmlns:a16="http://schemas.microsoft.com/office/drawing/2014/main" id="{6D5EB39E-CDF9-FB72-F71C-8C0316FE8C70}"/>
              </a:ext>
            </a:extLst>
          </p:cNvPr>
          <p:cNvSpPr txBox="1"/>
          <p:nvPr/>
        </p:nvSpPr>
        <p:spPr>
          <a:xfrm>
            <a:off x="1009266" y="6473463"/>
            <a:ext cx="1658579" cy="959365"/>
          </a:xfrm>
          <a:prstGeom prst="rect">
            <a:avLst/>
          </a:prstGeom>
          <a:noFill/>
        </p:spPr>
        <p:txBody>
          <a:bodyPr wrap="square" rtlCol="0">
            <a:spAutoFit/>
          </a:bodyPr>
          <a:lstStyle/>
          <a:p>
            <a:pPr algn="ctr"/>
            <a:r>
              <a:rPr lang="en-US" sz="2817" b="1" dirty="0">
                <a:solidFill>
                  <a:srgbClr val="F5EBA3"/>
                </a:solidFill>
              </a:rPr>
              <a:t>Inception_v1</a:t>
            </a:r>
          </a:p>
        </p:txBody>
      </p:sp>
      <p:sp>
        <p:nvSpPr>
          <p:cNvPr id="29" name="TextBox 28">
            <a:extLst>
              <a:ext uri="{FF2B5EF4-FFF2-40B4-BE49-F238E27FC236}">
                <a16:creationId xmlns:a16="http://schemas.microsoft.com/office/drawing/2014/main" id="{07F5087A-F4D4-4B53-B497-4D9B19F68E8D}"/>
              </a:ext>
            </a:extLst>
          </p:cNvPr>
          <p:cNvSpPr txBox="1"/>
          <p:nvPr/>
        </p:nvSpPr>
        <p:spPr>
          <a:xfrm>
            <a:off x="2900899" y="6417235"/>
            <a:ext cx="6367784" cy="959365"/>
          </a:xfrm>
          <a:prstGeom prst="rect">
            <a:avLst/>
          </a:prstGeom>
          <a:noFill/>
        </p:spPr>
        <p:txBody>
          <a:bodyPr wrap="square" rtlCol="0">
            <a:spAutoFit/>
          </a:bodyPr>
          <a:lstStyle/>
          <a:p>
            <a:r>
              <a:rPr lang="en-US" sz="2817" b="1" dirty="0">
                <a:solidFill>
                  <a:srgbClr val="F5EBA3"/>
                </a:solidFill>
              </a:rPr>
              <a:t>Accuracy: </a:t>
            </a:r>
            <a:r>
              <a:rPr lang="en-US" sz="2629" dirty="0">
                <a:solidFill>
                  <a:srgbClr val="F5EBA3"/>
                </a:solidFill>
              </a:rPr>
              <a:t>0.9883</a:t>
            </a:r>
            <a:r>
              <a:rPr lang="en-US" sz="2817" b="1" dirty="0">
                <a:solidFill>
                  <a:srgbClr val="F5EBA3"/>
                </a:solidFill>
              </a:rPr>
              <a:t>		F1-score: </a:t>
            </a:r>
            <a:r>
              <a:rPr lang="en-US" sz="2629" dirty="0">
                <a:solidFill>
                  <a:srgbClr val="F5EBA3"/>
                </a:solidFill>
              </a:rPr>
              <a:t>0.9883</a:t>
            </a:r>
          </a:p>
          <a:p>
            <a:r>
              <a:rPr lang="en-US" sz="2817" b="1" dirty="0">
                <a:solidFill>
                  <a:srgbClr val="F5EBA3"/>
                </a:solidFill>
              </a:rPr>
              <a:t>AUC: </a:t>
            </a:r>
            <a:r>
              <a:rPr lang="en-US" sz="2629" dirty="0">
                <a:solidFill>
                  <a:srgbClr val="F5EBA3"/>
                </a:solidFill>
              </a:rPr>
              <a:t>1.0000</a:t>
            </a:r>
            <a:r>
              <a:rPr lang="en-US" sz="2817" b="1" dirty="0">
                <a:solidFill>
                  <a:srgbClr val="F5EBA3"/>
                </a:solidFill>
              </a:rPr>
              <a:t>		Time: </a:t>
            </a:r>
            <a:r>
              <a:rPr lang="en-US" sz="2629" dirty="0">
                <a:solidFill>
                  <a:srgbClr val="F5EBA3"/>
                </a:solidFill>
              </a:rPr>
              <a:t>683</a:t>
            </a:r>
            <a:r>
              <a:rPr lang="en-US" sz="2817" b="1" dirty="0">
                <a:solidFill>
                  <a:srgbClr val="F5EBA3"/>
                </a:solidFill>
              </a:rPr>
              <a:t> s</a:t>
            </a:r>
          </a:p>
        </p:txBody>
      </p:sp>
      <p:sp>
        <p:nvSpPr>
          <p:cNvPr id="30" name="TextBox 29">
            <a:extLst>
              <a:ext uri="{FF2B5EF4-FFF2-40B4-BE49-F238E27FC236}">
                <a16:creationId xmlns:a16="http://schemas.microsoft.com/office/drawing/2014/main" id="{8C10CAE5-AA3E-789B-00F8-745044C0BB33}"/>
              </a:ext>
            </a:extLst>
          </p:cNvPr>
          <p:cNvSpPr txBox="1"/>
          <p:nvPr/>
        </p:nvSpPr>
        <p:spPr>
          <a:xfrm>
            <a:off x="2900899" y="7767254"/>
            <a:ext cx="6367784" cy="959365"/>
          </a:xfrm>
          <a:prstGeom prst="rect">
            <a:avLst/>
          </a:prstGeom>
          <a:noFill/>
        </p:spPr>
        <p:txBody>
          <a:bodyPr wrap="square" rtlCol="0">
            <a:spAutoFit/>
          </a:bodyPr>
          <a:lstStyle/>
          <a:p>
            <a:r>
              <a:rPr lang="en-US" sz="2817" b="1" dirty="0">
                <a:solidFill>
                  <a:srgbClr val="F5EBA3"/>
                </a:solidFill>
              </a:rPr>
              <a:t>Accuracy: </a:t>
            </a:r>
            <a:r>
              <a:rPr lang="en-US" sz="2629" dirty="0">
                <a:solidFill>
                  <a:srgbClr val="F5EBA3"/>
                </a:solidFill>
              </a:rPr>
              <a:t>0.9682</a:t>
            </a:r>
            <a:r>
              <a:rPr lang="en-US" sz="2817" b="1" dirty="0">
                <a:solidFill>
                  <a:srgbClr val="F5EBA3"/>
                </a:solidFill>
              </a:rPr>
              <a:t>		F1-score: </a:t>
            </a:r>
            <a:r>
              <a:rPr lang="en-US" sz="2629" dirty="0">
                <a:solidFill>
                  <a:srgbClr val="F5EBA3"/>
                </a:solidFill>
              </a:rPr>
              <a:t>0.9689</a:t>
            </a:r>
          </a:p>
          <a:p>
            <a:r>
              <a:rPr lang="en-US" sz="2817" b="1" dirty="0">
                <a:solidFill>
                  <a:srgbClr val="F5EBA3"/>
                </a:solidFill>
              </a:rPr>
              <a:t>AUC: </a:t>
            </a:r>
            <a:r>
              <a:rPr lang="en-US" sz="2629" dirty="0">
                <a:solidFill>
                  <a:srgbClr val="F5EBA3"/>
                </a:solidFill>
              </a:rPr>
              <a:t>0.9995</a:t>
            </a:r>
            <a:r>
              <a:rPr lang="en-US" sz="2817" b="1" dirty="0">
                <a:solidFill>
                  <a:srgbClr val="F5EBA3"/>
                </a:solidFill>
              </a:rPr>
              <a:t>		Time: </a:t>
            </a:r>
            <a:r>
              <a:rPr lang="en-US" sz="2629" dirty="0">
                <a:solidFill>
                  <a:srgbClr val="F5EBA3"/>
                </a:solidFill>
              </a:rPr>
              <a:t>1741</a:t>
            </a:r>
            <a:r>
              <a:rPr lang="en-US" sz="2817" b="1" dirty="0">
                <a:solidFill>
                  <a:srgbClr val="F5EBA3"/>
                </a:solidFill>
              </a:rPr>
              <a:t> s</a:t>
            </a:r>
          </a:p>
        </p:txBody>
      </p:sp>
      <p:sp>
        <p:nvSpPr>
          <p:cNvPr id="31" name="TextBox 30">
            <a:extLst>
              <a:ext uri="{FF2B5EF4-FFF2-40B4-BE49-F238E27FC236}">
                <a16:creationId xmlns:a16="http://schemas.microsoft.com/office/drawing/2014/main" id="{6E7F65E7-A40E-BBA9-428E-2558CAFB919A}"/>
              </a:ext>
            </a:extLst>
          </p:cNvPr>
          <p:cNvSpPr txBox="1"/>
          <p:nvPr/>
        </p:nvSpPr>
        <p:spPr>
          <a:xfrm>
            <a:off x="1069938" y="7996525"/>
            <a:ext cx="1658579" cy="525850"/>
          </a:xfrm>
          <a:prstGeom prst="rect">
            <a:avLst/>
          </a:prstGeom>
          <a:noFill/>
        </p:spPr>
        <p:txBody>
          <a:bodyPr wrap="square" rtlCol="0">
            <a:spAutoFit/>
          </a:bodyPr>
          <a:lstStyle/>
          <a:p>
            <a:pPr algn="ctr"/>
            <a:r>
              <a:rPr lang="en-US" sz="2817" b="1" dirty="0">
                <a:solidFill>
                  <a:srgbClr val="F5EBA3"/>
                </a:solidFill>
              </a:rPr>
              <a:t>VGG_19</a:t>
            </a:r>
          </a:p>
        </p:txBody>
      </p:sp>
      <p:sp>
        <p:nvSpPr>
          <p:cNvPr id="32" name="Freeform 6">
            <a:extLst>
              <a:ext uri="{FF2B5EF4-FFF2-40B4-BE49-F238E27FC236}">
                <a16:creationId xmlns:a16="http://schemas.microsoft.com/office/drawing/2014/main" id="{46C54903-F87B-B621-52A8-A71599AD913F}"/>
              </a:ext>
            </a:extLst>
          </p:cNvPr>
          <p:cNvSpPr/>
          <p:nvPr/>
        </p:nvSpPr>
        <p:spPr>
          <a:xfrm>
            <a:off x="14653206" y="314007"/>
            <a:ext cx="3076570" cy="2641147"/>
          </a:xfrm>
          <a:custGeom>
            <a:avLst/>
            <a:gdLst/>
            <a:ahLst/>
            <a:cxnLst/>
            <a:rect l="l" t="t" r="r" b="b"/>
            <a:pathLst>
              <a:path w="5128604" h="5147322">
                <a:moveTo>
                  <a:pt x="0" y="0"/>
                </a:moveTo>
                <a:lnTo>
                  <a:pt x="5128604" y="0"/>
                </a:lnTo>
                <a:lnTo>
                  <a:pt x="5128604" y="5147322"/>
                </a:lnTo>
                <a:lnTo>
                  <a:pt x="0" y="51473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690"/>
          </a:p>
        </p:txBody>
      </p:sp>
      <p:sp>
        <p:nvSpPr>
          <p:cNvPr id="33" name="Rectangle: Rounded Corners 32">
            <a:extLst>
              <a:ext uri="{FF2B5EF4-FFF2-40B4-BE49-F238E27FC236}">
                <a16:creationId xmlns:a16="http://schemas.microsoft.com/office/drawing/2014/main" id="{3CCDEB72-99A5-5083-7971-BC3D026D4358}"/>
              </a:ext>
            </a:extLst>
          </p:cNvPr>
          <p:cNvSpPr/>
          <p:nvPr/>
        </p:nvSpPr>
        <p:spPr>
          <a:xfrm>
            <a:off x="10985840" y="3613150"/>
            <a:ext cx="6183496" cy="3882374"/>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35" name="TextBox 34">
            <a:extLst>
              <a:ext uri="{FF2B5EF4-FFF2-40B4-BE49-F238E27FC236}">
                <a16:creationId xmlns:a16="http://schemas.microsoft.com/office/drawing/2014/main" id="{076C1250-266D-EA4C-2229-6B9B8BC946B3}"/>
              </a:ext>
            </a:extLst>
          </p:cNvPr>
          <p:cNvSpPr txBox="1"/>
          <p:nvPr/>
        </p:nvSpPr>
        <p:spPr>
          <a:xfrm>
            <a:off x="11358757" y="3825612"/>
            <a:ext cx="5437658" cy="598177"/>
          </a:xfrm>
          <a:prstGeom prst="rect">
            <a:avLst/>
          </a:prstGeom>
          <a:noFill/>
        </p:spPr>
        <p:txBody>
          <a:bodyPr wrap="square" rtlCol="0">
            <a:spAutoFit/>
          </a:bodyPr>
          <a:lstStyle/>
          <a:p>
            <a:r>
              <a:rPr lang="en-US" sz="3287" b="1" u="sng" dirty="0">
                <a:solidFill>
                  <a:srgbClr val="F5EBA3"/>
                </a:solidFill>
                <a:effectLst>
                  <a:glow rad="228600">
                    <a:schemeClr val="accent5">
                      <a:satMod val="175000"/>
                      <a:alpha val="40000"/>
                    </a:schemeClr>
                  </a:glow>
                </a:effectLst>
              </a:rPr>
              <a:t>Best Performers by category</a:t>
            </a:r>
          </a:p>
        </p:txBody>
      </p:sp>
      <p:sp>
        <p:nvSpPr>
          <p:cNvPr id="36" name="TextBox 35">
            <a:extLst>
              <a:ext uri="{FF2B5EF4-FFF2-40B4-BE49-F238E27FC236}">
                <a16:creationId xmlns:a16="http://schemas.microsoft.com/office/drawing/2014/main" id="{7578372E-DEEA-E87A-C43D-154491624EDD}"/>
              </a:ext>
            </a:extLst>
          </p:cNvPr>
          <p:cNvSpPr txBox="1"/>
          <p:nvPr/>
        </p:nvSpPr>
        <p:spPr>
          <a:xfrm>
            <a:off x="11253618" y="4492972"/>
            <a:ext cx="5437658" cy="2626360"/>
          </a:xfrm>
          <a:prstGeom prst="rect">
            <a:avLst/>
          </a:prstGeom>
          <a:noFill/>
        </p:spPr>
        <p:txBody>
          <a:bodyPr wrap="square" rtlCol="0">
            <a:spAutoFit/>
          </a:bodyPr>
          <a:lstStyle/>
          <a:p>
            <a:pPr marL="429290" indent="-429290">
              <a:lnSpc>
                <a:spcPct val="150000"/>
              </a:lnSpc>
              <a:buFont typeface="Wingdings" panose="05000000000000000000" pitchFamily="2" charset="2"/>
              <a:buChar char="v"/>
            </a:pPr>
            <a:r>
              <a:rPr lang="en-US" sz="2817" b="1" dirty="0">
                <a:solidFill>
                  <a:srgbClr val="F5EBA3"/>
                </a:solidFill>
              </a:rPr>
              <a:t>Accuracy: Inception_V1 (0.9883)</a:t>
            </a:r>
          </a:p>
          <a:p>
            <a:pPr marL="429290" indent="-429290">
              <a:lnSpc>
                <a:spcPct val="150000"/>
              </a:lnSpc>
              <a:buFont typeface="Wingdings" panose="05000000000000000000" pitchFamily="2" charset="2"/>
              <a:buChar char="v"/>
            </a:pPr>
            <a:r>
              <a:rPr lang="en-US" sz="2817" b="1" dirty="0">
                <a:solidFill>
                  <a:srgbClr val="F5EBA3"/>
                </a:solidFill>
              </a:rPr>
              <a:t>AUC: Inception_V1(1.0000)</a:t>
            </a:r>
          </a:p>
          <a:p>
            <a:pPr marL="429290" indent="-429290">
              <a:lnSpc>
                <a:spcPct val="150000"/>
              </a:lnSpc>
              <a:buFont typeface="Wingdings" panose="05000000000000000000" pitchFamily="2" charset="2"/>
              <a:buChar char="v"/>
            </a:pPr>
            <a:r>
              <a:rPr lang="en-US" sz="2817" b="1" dirty="0">
                <a:solidFill>
                  <a:srgbClr val="F5EBA3"/>
                </a:solidFill>
              </a:rPr>
              <a:t>Efficiency: Fastest (683 s)</a:t>
            </a:r>
          </a:p>
          <a:p>
            <a:pPr>
              <a:lnSpc>
                <a:spcPct val="150000"/>
              </a:lnSpc>
            </a:pPr>
            <a:endParaRPr lang="en-US" sz="2817" b="1" dirty="0">
              <a:solidFill>
                <a:srgbClr val="F5EBA3"/>
              </a:solidFill>
            </a:endParaRPr>
          </a:p>
        </p:txBody>
      </p:sp>
      <p:sp>
        <p:nvSpPr>
          <p:cNvPr id="37" name="Freeform 13">
            <a:extLst>
              <a:ext uri="{FF2B5EF4-FFF2-40B4-BE49-F238E27FC236}">
                <a16:creationId xmlns:a16="http://schemas.microsoft.com/office/drawing/2014/main" id="{DD066002-BC0D-F3BF-863B-C570A411ACC2}"/>
              </a:ext>
            </a:extLst>
          </p:cNvPr>
          <p:cNvSpPr/>
          <p:nvPr/>
        </p:nvSpPr>
        <p:spPr>
          <a:xfrm flipH="1" flipV="1">
            <a:off x="13442946" y="5832574"/>
            <a:ext cx="4286834" cy="4145543"/>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690"/>
          </a:p>
        </p:txBody>
      </p:sp>
      <p:sp>
        <p:nvSpPr>
          <p:cNvPr id="38" name="Freeform 3">
            <a:extLst>
              <a:ext uri="{FF2B5EF4-FFF2-40B4-BE49-F238E27FC236}">
                <a16:creationId xmlns:a16="http://schemas.microsoft.com/office/drawing/2014/main" id="{4F06A0C1-8CC1-F4B9-508E-E251365B0E29}"/>
              </a:ext>
            </a:extLst>
          </p:cNvPr>
          <p:cNvSpPr/>
          <p:nvPr/>
        </p:nvSpPr>
        <p:spPr>
          <a:xfrm>
            <a:off x="14238909" y="737600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39" name="Freeform 3">
            <a:extLst>
              <a:ext uri="{FF2B5EF4-FFF2-40B4-BE49-F238E27FC236}">
                <a16:creationId xmlns:a16="http://schemas.microsoft.com/office/drawing/2014/main" id="{09492D20-B779-DF6E-6D4F-8F093B350921}"/>
              </a:ext>
            </a:extLst>
          </p:cNvPr>
          <p:cNvSpPr/>
          <p:nvPr/>
        </p:nvSpPr>
        <p:spPr>
          <a:xfrm>
            <a:off x="-987589" y="-796594"/>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0FB161E-5E0D-4585-46F8-666608A651A5}"/>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2284CE68-7019-E4B9-7570-8831764C1FF3}"/>
              </a:ext>
            </a:extLst>
          </p:cNvPr>
          <p:cNvSpPr txBox="1"/>
          <p:nvPr/>
        </p:nvSpPr>
        <p:spPr>
          <a:xfrm>
            <a:off x="4150620" y="579942"/>
            <a:ext cx="10088286" cy="867032"/>
          </a:xfrm>
          <a:prstGeom prst="rect">
            <a:avLst/>
          </a:prstGeom>
        </p:spPr>
        <p:txBody>
          <a:bodyPr wrap="square" lIns="0" tIns="0" rIns="0" bIns="0" rtlCol="0" anchor="t">
            <a:spAutoFit/>
          </a:bodyPr>
          <a:lstStyle/>
          <a:p>
            <a:r>
              <a:rPr lang="en-US" sz="5634" b="1" dirty="0">
                <a:solidFill>
                  <a:srgbClr val="F5EBA3"/>
                </a:solidFill>
                <a:effectLst>
                  <a:glow rad="228600">
                    <a:schemeClr val="accent5">
                      <a:satMod val="175000"/>
                      <a:alpha val="40000"/>
                    </a:schemeClr>
                  </a:glow>
                </a:effectLst>
              </a:rPr>
              <a:t>Architecture Comparison Matrix</a:t>
            </a:r>
          </a:p>
        </p:txBody>
      </p:sp>
      <p:sp>
        <p:nvSpPr>
          <p:cNvPr id="13" name="Freeform 3">
            <a:extLst>
              <a:ext uri="{FF2B5EF4-FFF2-40B4-BE49-F238E27FC236}">
                <a16:creationId xmlns:a16="http://schemas.microsoft.com/office/drawing/2014/main" id="{17D97DCD-2DA1-9893-BF3C-3DC8A4400CE2}"/>
              </a:ext>
            </a:extLst>
          </p:cNvPr>
          <p:cNvSpPr/>
          <p:nvPr/>
        </p:nvSpPr>
        <p:spPr>
          <a:xfrm>
            <a:off x="13442940" y="-1372244"/>
            <a:ext cx="5795398" cy="4982654"/>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37" name="Freeform 13">
            <a:extLst>
              <a:ext uri="{FF2B5EF4-FFF2-40B4-BE49-F238E27FC236}">
                <a16:creationId xmlns:a16="http://schemas.microsoft.com/office/drawing/2014/main" id="{121401E4-8C14-A2A3-3BF0-70C88F8F87DF}"/>
              </a:ext>
            </a:extLst>
          </p:cNvPr>
          <p:cNvSpPr/>
          <p:nvPr/>
        </p:nvSpPr>
        <p:spPr>
          <a:xfrm flipH="1" flipV="1">
            <a:off x="13442946" y="5832574"/>
            <a:ext cx="4286834" cy="4145543"/>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38" name="Freeform 3">
            <a:extLst>
              <a:ext uri="{FF2B5EF4-FFF2-40B4-BE49-F238E27FC236}">
                <a16:creationId xmlns:a16="http://schemas.microsoft.com/office/drawing/2014/main" id="{0783760F-2A2C-D85B-30B2-CDFD6F9B8E8F}"/>
              </a:ext>
            </a:extLst>
          </p:cNvPr>
          <p:cNvSpPr/>
          <p:nvPr/>
        </p:nvSpPr>
        <p:spPr>
          <a:xfrm>
            <a:off x="14238909" y="737600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39" name="Freeform 3">
            <a:extLst>
              <a:ext uri="{FF2B5EF4-FFF2-40B4-BE49-F238E27FC236}">
                <a16:creationId xmlns:a16="http://schemas.microsoft.com/office/drawing/2014/main" id="{C3800E4F-8487-8DE9-CC71-22AFF3564C92}"/>
              </a:ext>
            </a:extLst>
          </p:cNvPr>
          <p:cNvSpPr/>
          <p:nvPr/>
        </p:nvSpPr>
        <p:spPr>
          <a:xfrm>
            <a:off x="-987589" y="-796594"/>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6" name="Freeform 6">
            <a:extLst>
              <a:ext uri="{FF2B5EF4-FFF2-40B4-BE49-F238E27FC236}">
                <a16:creationId xmlns:a16="http://schemas.microsoft.com/office/drawing/2014/main" id="{D7C5EC7A-D8F7-867C-B800-5E1CFD85245B}"/>
              </a:ext>
            </a:extLst>
          </p:cNvPr>
          <p:cNvSpPr/>
          <p:nvPr/>
        </p:nvSpPr>
        <p:spPr>
          <a:xfrm flipH="1" flipV="1">
            <a:off x="13442942" y="323090"/>
            <a:ext cx="4286834"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graphicFrame>
        <p:nvGraphicFramePr>
          <p:cNvPr id="11" name="Table 10">
            <a:extLst>
              <a:ext uri="{FF2B5EF4-FFF2-40B4-BE49-F238E27FC236}">
                <a16:creationId xmlns:a16="http://schemas.microsoft.com/office/drawing/2014/main" id="{5D56C5E4-C188-43BD-265E-778D341EB26A}"/>
              </a:ext>
            </a:extLst>
          </p:cNvPr>
          <p:cNvGraphicFramePr>
            <a:graphicFrameLocks noGrp="1"/>
          </p:cNvGraphicFramePr>
          <p:nvPr>
            <p:extLst>
              <p:ext uri="{D42A27DB-BD31-4B8C-83A1-F6EECF244321}">
                <p14:modId xmlns:p14="http://schemas.microsoft.com/office/powerpoint/2010/main" val="2508920992"/>
              </p:ext>
            </p:extLst>
          </p:nvPr>
        </p:nvGraphicFramePr>
        <p:xfrm>
          <a:off x="1202158" y="1703764"/>
          <a:ext cx="16026781" cy="7732626"/>
        </p:xfrm>
        <a:graphic>
          <a:graphicData uri="http://schemas.openxmlformats.org/drawingml/2006/table">
            <a:tbl>
              <a:tblPr firstRow="1" lastRow="1" bandRow="1">
                <a:effectLst>
                  <a:reflection blurRad="6350" stA="50000" endA="300" endPos="90000" dir="5400000" sy="-100000" algn="bl" rotWithShape="0"/>
                </a:effectLst>
                <a:tableStyleId>{8FD4443E-F989-4FC4-A0C8-D5A2AF1F390B}</a:tableStyleId>
              </a:tblPr>
              <a:tblGrid>
                <a:gridCol w="2499590">
                  <a:extLst>
                    <a:ext uri="{9D8B030D-6E8A-4147-A177-3AD203B41FA5}">
                      <a16:colId xmlns:a16="http://schemas.microsoft.com/office/drawing/2014/main" val="1911504237"/>
                    </a:ext>
                  </a:extLst>
                </a:gridCol>
                <a:gridCol w="2867177">
                  <a:extLst>
                    <a:ext uri="{9D8B030D-6E8A-4147-A177-3AD203B41FA5}">
                      <a16:colId xmlns:a16="http://schemas.microsoft.com/office/drawing/2014/main" val="3768256862"/>
                    </a:ext>
                  </a:extLst>
                </a:gridCol>
                <a:gridCol w="1690899">
                  <a:extLst>
                    <a:ext uri="{9D8B030D-6E8A-4147-A177-3AD203B41FA5}">
                      <a16:colId xmlns:a16="http://schemas.microsoft.com/office/drawing/2014/main" val="2503757436"/>
                    </a:ext>
                  </a:extLst>
                </a:gridCol>
                <a:gridCol w="4890872">
                  <a:extLst>
                    <a:ext uri="{9D8B030D-6E8A-4147-A177-3AD203B41FA5}">
                      <a16:colId xmlns:a16="http://schemas.microsoft.com/office/drawing/2014/main" val="3191508370"/>
                    </a:ext>
                  </a:extLst>
                </a:gridCol>
                <a:gridCol w="4078243">
                  <a:extLst>
                    <a:ext uri="{9D8B030D-6E8A-4147-A177-3AD203B41FA5}">
                      <a16:colId xmlns:a16="http://schemas.microsoft.com/office/drawing/2014/main" val="4134270946"/>
                    </a:ext>
                  </a:extLst>
                </a:gridCol>
              </a:tblGrid>
              <a:tr h="1288771">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Architecture</a:t>
                      </a:r>
                      <a:endParaRPr lang="en-US" sz="2900" dirty="0">
                        <a:solidFill>
                          <a:srgbClr val="F5EBA3"/>
                        </a:solidFill>
                        <a:effectLst>
                          <a:glow rad="228600">
                            <a:schemeClr val="accent5">
                              <a:satMod val="175000"/>
                              <a:alpha val="40000"/>
                            </a:schemeClr>
                          </a:glow>
                        </a:effectLst>
                      </a:endParaRPr>
                    </a:p>
                  </a:txBody>
                  <a:tcPr marL="85858" marR="85858" marT="42929" marB="42929" anchor="ctr">
                    <a:lnL>
                      <a:noFill/>
                    </a:lnL>
                    <a:lnR>
                      <a:noFill/>
                    </a:lnR>
                    <a:lnT>
                      <a:noFill/>
                    </a:lnT>
                    <a:lnB w="25400" cmpd="sng">
                      <a:noFill/>
                    </a:lnB>
                    <a:lnTlToBr w="12700" cmpd="sng">
                      <a:noFill/>
                      <a:prstDash val="solid"/>
                    </a:lnTlToBr>
                    <a:lnBlToTr w="12700" cmpd="sng">
                      <a:noFill/>
                      <a:prstDash val="solid"/>
                    </a:lnBlToTr>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Core Innovation</a:t>
                      </a:r>
                      <a:endParaRPr lang="en-US" sz="2900" dirty="0">
                        <a:solidFill>
                          <a:srgbClr val="F5EBA3"/>
                        </a:solidFill>
                        <a:effectLst>
                          <a:glow rad="228600">
                            <a:schemeClr val="accent5">
                              <a:satMod val="175000"/>
                              <a:alpha val="40000"/>
                            </a:schemeClr>
                          </a:glow>
                        </a:effectLst>
                      </a:endParaRPr>
                    </a:p>
                  </a:txBody>
                  <a:tcPr marL="85858" marR="85858" marT="42929" marB="42929" anchor="ctr">
                    <a:lnL>
                      <a:noFill/>
                    </a:lnL>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Training Time</a:t>
                      </a:r>
                      <a:endParaRPr lang="en-US" sz="2900" dirty="0">
                        <a:solidFill>
                          <a:srgbClr val="F5EBA3"/>
                        </a:solidFill>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Best For</a:t>
                      </a:r>
                      <a:endParaRPr lang="en-US" sz="2900" dirty="0">
                        <a:solidFill>
                          <a:srgbClr val="F5EBA3"/>
                        </a:solidFill>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Worst For</a:t>
                      </a:r>
                      <a:endParaRPr lang="en-US" sz="2900" dirty="0">
                        <a:solidFill>
                          <a:srgbClr val="F5EBA3"/>
                        </a:solidFill>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extLst>
                  <a:ext uri="{0D108BD9-81ED-4DB2-BD59-A6C34878D82A}">
                    <a16:rowId xmlns:a16="http://schemas.microsoft.com/office/drawing/2014/main" val="908000866"/>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Inception v1</a:t>
                      </a:r>
                      <a:endParaRPr lang="en-US" sz="2900" dirty="0">
                        <a:effectLst>
                          <a:glow rad="228600">
                            <a:schemeClr val="accent5">
                              <a:satMod val="175000"/>
                              <a:alpha val="40000"/>
                            </a:schemeClr>
                          </a:glow>
                        </a:effectLst>
                      </a:endParaRPr>
                    </a:p>
                  </a:txBody>
                  <a:tcPr marL="85858" marR="85858" marT="42929" marB="42929" anchor="ctr">
                    <a:lnT w="25400" cmpd="sng">
                      <a:noFill/>
                    </a:lnT>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Multi-scale parallel conv</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683s</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Multi-scale features, fast inference</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High-resolution images</a:t>
                      </a:r>
                      <a:endParaRPr lang="en-US" sz="29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2939561031"/>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ResNet50</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Skip connections (identity)</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2435s</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Very deep networks, transfer learning</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Mobile/embedded deployment</a:t>
                      </a:r>
                      <a:endParaRPr lang="en-US" sz="29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3658826021"/>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MobileNet</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Depthwise separable conv</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2033s</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Mobile devices, real-time inference</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Very complex patterns</a:t>
                      </a:r>
                      <a:endParaRPr lang="en-US" sz="29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717575433"/>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VGG19</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Uniform 3x3 conv stacks</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1741s</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From-scratch training, simplicity</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Parameter efficiency</a:t>
                      </a:r>
                      <a:endParaRPr lang="en-US" sz="29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1597055869"/>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ViT (Vision Transformer)</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Attention mechanism</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3982s</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Large datasets, global context</a:t>
                      </a:r>
                      <a:endParaRPr lang="en-US" sz="2900" dirty="0"/>
                    </a:p>
                  </a:txBody>
                  <a:tcPr marL="85858" marR="85858" marT="42929" marB="42929" anchor="ctr">
                    <a:cell3D prstMaterial="dkEdge">
                      <a:bevel prst="coolSlant"/>
                      <a:lightRig rig="flood" dir="t"/>
                    </a:cell3D>
                  </a:tcPr>
                </a:tc>
                <a:tc>
                  <a:txBody>
                    <a:bodyPr/>
                    <a:lstStyle/>
                    <a:p>
                      <a:pPr algn="ctr"/>
                      <a:r>
                        <a:rPr lang="en-US" sz="2900" b="0" i="0" kern="1200" dirty="0">
                          <a:solidFill>
                            <a:schemeClr val="lt1"/>
                          </a:solidFill>
                          <a:effectLst/>
                          <a:latin typeface="+mn-lt"/>
                          <a:ea typeface="+mn-ea"/>
                          <a:cs typeface="+mn-cs"/>
                        </a:rPr>
                        <a:t>Small datasets, compute-limited</a:t>
                      </a:r>
                      <a:endParaRPr lang="en-US" sz="29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92990739"/>
                  </a:ext>
                </a:extLst>
              </a:tr>
            </a:tbl>
          </a:graphicData>
        </a:graphic>
      </p:graphicFrame>
    </p:spTree>
    <p:extLst>
      <p:ext uri="{BB962C8B-B14F-4D97-AF65-F5344CB8AC3E}">
        <p14:creationId xmlns:p14="http://schemas.microsoft.com/office/powerpoint/2010/main" val="1854211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44D265B-575B-9176-9A6B-56E120DC6E7A}"/>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3E0E05F6-3D4D-EDC6-3D14-6963A40FBCF3}"/>
              </a:ext>
            </a:extLst>
          </p:cNvPr>
          <p:cNvSpPr txBox="1"/>
          <p:nvPr/>
        </p:nvSpPr>
        <p:spPr>
          <a:xfrm>
            <a:off x="3862696" y="422615"/>
            <a:ext cx="10088286" cy="867032"/>
          </a:xfrm>
          <a:prstGeom prst="rect">
            <a:avLst/>
          </a:prstGeom>
        </p:spPr>
        <p:txBody>
          <a:bodyPr wrap="square" lIns="0" tIns="0" rIns="0" bIns="0" rtlCol="0" anchor="t">
            <a:spAutoFit/>
          </a:bodyPr>
          <a:lstStyle/>
          <a:p>
            <a:pPr algn="ctr"/>
            <a:r>
              <a:rPr lang="en-US" sz="5634" b="1" dirty="0">
                <a:solidFill>
                  <a:srgbClr val="F5EBA3"/>
                </a:solidFill>
                <a:effectLst>
                  <a:glow rad="228600">
                    <a:schemeClr val="accent5">
                      <a:satMod val="175000"/>
                      <a:alpha val="40000"/>
                    </a:schemeClr>
                  </a:glow>
                </a:effectLst>
              </a:rPr>
              <a:t>Pros/Cons Analysis</a:t>
            </a:r>
          </a:p>
        </p:txBody>
      </p:sp>
      <p:sp>
        <p:nvSpPr>
          <p:cNvPr id="13" name="Freeform 3">
            <a:extLst>
              <a:ext uri="{FF2B5EF4-FFF2-40B4-BE49-F238E27FC236}">
                <a16:creationId xmlns:a16="http://schemas.microsoft.com/office/drawing/2014/main" id="{7CE2F5BE-89EB-288A-FEA0-FD8F573BBB7C}"/>
              </a:ext>
            </a:extLst>
          </p:cNvPr>
          <p:cNvSpPr/>
          <p:nvPr/>
        </p:nvSpPr>
        <p:spPr>
          <a:xfrm>
            <a:off x="13442940" y="-1372244"/>
            <a:ext cx="5795398" cy="4982654"/>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37" name="Freeform 13">
            <a:extLst>
              <a:ext uri="{FF2B5EF4-FFF2-40B4-BE49-F238E27FC236}">
                <a16:creationId xmlns:a16="http://schemas.microsoft.com/office/drawing/2014/main" id="{352752E9-B15A-05A7-0F3D-632BD8BB5B09}"/>
              </a:ext>
            </a:extLst>
          </p:cNvPr>
          <p:cNvSpPr/>
          <p:nvPr/>
        </p:nvSpPr>
        <p:spPr>
          <a:xfrm flipH="1" flipV="1">
            <a:off x="13442946" y="5832574"/>
            <a:ext cx="4286834" cy="4145543"/>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38" name="Freeform 3">
            <a:extLst>
              <a:ext uri="{FF2B5EF4-FFF2-40B4-BE49-F238E27FC236}">
                <a16:creationId xmlns:a16="http://schemas.microsoft.com/office/drawing/2014/main" id="{7025289A-4A26-AC5C-1ED8-75D211427958}"/>
              </a:ext>
            </a:extLst>
          </p:cNvPr>
          <p:cNvSpPr/>
          <p:nvPr/>
        </p:nvSpPr>
        <p:spPr>
          <a:xfrm>
            <a:off x="14238909" y="737600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39" name="Freeform 3">
            <a:extLst>
              <a:ext uri="{FF2B5EF4-FFF2-40B4-BE49-F238E27FC236}">
                <a16:creationId xmlns:a16="http://schemas.microsoft.com/office/drawing/2014/main" id="{8F769EE6-EE1E-296B-814A-7EC5E429A8D8}"/>
              </a:ext>
            </a:extLst>
          </p:cNvPr>
          <p:cNvSpPr/>
          <p:nvPr/>
        </p:nvSpPr>
        <p:spPr>
          <a:xfrm>
            <a:off x="-987589" y="-796594"/>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6" name="Freeform 6">
            <a:extLst>
              <a:ext uri="{FF2B5EF4-FFF2-40B4-BE49-F238E27FC236}">
                <a16:creationId xmlns:a16="http://schemas.microsoft.com/office/drawing/2014/main" id="{236C881B-56BA-5BF9-54D5-C9A0D99CB8F6}"/>
              </a:ext>
            </a:extLst>
          </p:cNvPr>
          <p:cNvSpPr/>
          <p:nvPr/>
        </p:nvSpPr>
        <p:spPr>
          <a:xfrm flipH="1" flipV="1">
            <a:off x="13442942" y="323090"/>
            <a:ext cx="4286834"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graphicFrame>
        <p:nvGraphicFramePr>
          <p:cNvPr id="11" name="Table 10">
            <a:extLst>
              <a:ext uri="{FF2B5EF4-FFF2-40B4-BE49-F238E27FC236}">
                <a16:creationId xmlns:a16="http://schemas.microsoft.com/office/drawing/2014/main" id="{E1FBA291-1C5B-3A47-2C82-7279FF3D567D}"/>
              </a:ext>
            </a:extLst>
          </p:cNvPr>
          <p:cNvGraphicFramePr>
            <a:graphicFrameLocks noGrp="1"/>
          </p:cNvGraphicFramePr>
          <p:nvPr>
            <p:extLst>
              <p:ext uri="{D42A27DB-BD31-4B8C-83A1-F6EECF244321}">
                <p14:modId xmlns:p14="http://schemas.microsoft.com/office/powerpoint/2010/main" val="4018451799"/>
              </p:ext>
            </p:extLst>
          </p:nvPr>
        </p:nvGraphicFramePr>
        <p:xfrm>
          <a:off x="886823" y="1627385"/>
          <a:ext cx="16514363" cy="8542720"/>
        </p:xfrm>
        <a:graphic>
          <a:graphicData uri="http://schemas.openxmlformats.org/drawingml/2006/table">
            <a:tbl>
              <a:tblPr firstRow="1" lastRow="1" bandRow="1">
                <a:effectLst/>
                <a:tableStyleId>{8FD4443E-F989-4FC4-A0C8-D5A2AF1F390B}</a:tableStyleId>
              </a:tblPr>
              <a:tblGrid>
                <a:gridCol w="1985777">
                  <a:extLst>
                    <a:ext uri="{9D8B030D-6E8A-4147-A177-3AD203B41FA5}">
                      <a16:colId xmlns:a16="http://schemas.microsoft.com/office/drawing/2014/main" val="1911504237"/>
                    </a:ext>
                  </a:extLst>
                </a:gridCol>
                <a:gridCol w="6157455">
                  <a:extLst>
                    <a:ext uri="{9D8B030D-6E8A-4147-A177-3AD203B41FA5}">
                      <a16:colId xmlns:a16="http://schemas.microsoft.com/office/drawing/2014/main" val="3768256862"/>
                    </a:ext>
                  </a:extLst>
                </a:gridCol>
                <a:gridCol w="4435984">
                  <a:extLst>
                    <a:ext uri="{9D8B030D-6E8A-4147-A177-3AD203B41FA5}">
                      <a16:colId xmlns:a16="http://schemas.microsoft.com/office/drawing/2014/main" val="3191508370"/>
                    </a:ext>
                  </a:extLst>
                </a:gridCol>
                <a:gridCol w="3935147">
                  <a:extLst>
                    <a:ext uri="{9D8B030D-6E8A-4147-A177-3AD203B41FA5}">
                      <a16:colId xmlns:a16="http://schemas.microsoft.com/office/drawing/2014/main" val="4134270946"/>
                    </a:ext>
                  </a:extLst>
                </a:gridCol>
              </a:tblGrid>
              <a:tr h="749374">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Model</a:t>
                      </a:r>
                      <a:endParaRPr lang="en-US" sz="2900" dirty="0">
                        <a:solidFill>
                          <a:srgbClr val="F5EBA3"/>
                        </a:solidFill>
                        <a:effectLst>
                          <a:glow rad="228600">
                            <a:schemeClr val="accent5">
                              <a:satMod val="175000"/>
                              <a:alpha val="40000"/>
                            </a:schemeClr>
                          </a:glow>
                        </a:effectLst>
                      </a:endParaRPr>
                    </a:p>
                  </a:txBody>
                  <a:tcPr marL="85858" marR="85858" marT="42929" marB="42929" anchor="ctr">
                    <a:lnL>
                      <a:noFill/>
                    </a:lnL>
                    <a:lnR>
                      <a:noFill/>
                    </a:lnR>
                    <a:lnT>
                      <a:noFill/>
                    </a:lnT>
                    <a:lnB w="25400" cmpd="sng">
                      <a:noFill/>
                    </a:lnB>
                    <a:lnTlToBr w="12700" cmpd="sng">
                      <a:noFill/>
                      <a:prstDash val="solid"/>
                    </a:lnTlToBr>
                    <a:lnBlToTr w="12700" cmpd="sng">
                      <a:noFill/>
                      <a:prstDash val="solid"/>
                    </a:lnBlToTr>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Advantages</a:t>
                      </a:r>
                      <a:endParaRPr lang="en-US" sz="2900" dirty="0">
                        <a:solidFill>
                          <a:srgbClr val="F5EBA3"/>
                        </a:solidFill>
                        <a:effectLst>
                          <a:glow rad="228600">
                            <a:schemeClr val="accent5">
                              <a:satMod val="175000"/>
                              <a:alpha val="40000"/>
                            </a:schemeClr>
                          </a:glow>
                        </a:effectLst>
                      </a:endParaRPr>
                    </a:p>
                  </a:txBody>
                  <a:tcPr marL="85858" marR="85858" marT="42929" marB="42929" anchor="ctr">
                    <a:lnL>
                      <a:noFill/>
                    </a:lnL>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Disadvantages </a:t>
                      </a:r>
                      <a:endParaRPr lang="en-US" sz="2900" dirty="0">
                        <a:solidFill>
                          <a:srgbClr val="F5EBA3"/>
                        </a:solidFill>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Task-Suitability </a:t>
                      </a:r>
                      <a:endParaRPr lang="en-US" sz="2900" dirty="0">
                        <a:solidFill>
                          <a:srgbClr val="F5EBA3"/>
                        </a:solidFill>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extLst>
                  <a:ext uri="{0D108BD9-81ED-4DB2-BD59-A6C34878D82A}">
                    <a16:rowId xmlns:a16="http://schemas.microsoft.com/office/drawing/2014/main" val="908000866"/>
                  </a:ext>
                </a:extLst>
              </a:tr>
              <a:tr h="1614872">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Inception v1</a:t>
                      </a:r>
                      <a:endParaRPr lang="en-US" sz="2900" dirty="0">
                        <a:effectLst>
                          <a:glow rad="228600">
                            <a:schemeClr val="accent5">
                              <a:satMod val="175000"/>
                              <a:alpha val="40000"/>
                            </a:schemeClr>
                          </a:glow>
                        </a:effectLst>
                      </a:endParaRPr>
                    </a:p>
                  </a:txBody>
                  <a:tcPr marL="85858" marR="85858" marT="42929" marB="42929" anchor="ctr">
                    <a:lnT w="25400" cmpd="sng">
                      <a:noFill/>
                    </a:lnT>
                    <a:cell3D prstMaterial="dkEdge">
                      <a:bevel prst="coolSlant"/>
                      <a:lightRig rig="flood" dir="t"/>
                    </a:cell3D>
                  </a:tcPr>
                </a:tc>
                <a:tc>
                  <a:txBody>
                    <a:bodyPr/>
                    <a:lstStyle/>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 Multi-scale feature extraction</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 Parameter efficient</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 Fast training (683s)</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 High accuracy (98.83%)</a:t>
                      </a:r>
                      <a:endParaRPr lang="en-US" sz="2300" dirty="0"/>
                    </a:p>
                  </a:txBody>
                  <a:tcPr marL="85858" marR="85858" marT="42929" marB="42929" anchor="ctr">
                    <a:cell3D prstMaterial="dkEdge">
                      <a:bevel prst="coolSlant"/>
                      <a:lightRig rig="flood" dir="t"/>
                    </a:cell3D>
                  </a:tcPr>
                </a:tc>
                <a:tc>
                  <a:txBody>
                    <a:bodyPr/>
                    <a:lstStyle/>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Complex architecture</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Less interpretable</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Multiple auxiliary classifiers</a:t>
                      </a:r>
                      <a:endParaRPr lang="en-US" sz="2300" dirty="0"/>
                    </a:p>
                  </a:txBody>
                  <a:tcPr marL="85858" marR="85858" marT="42929" marB="42929" anchor="ctr">
                    <a:cell3D prstMaterial="dkEdge">
                      <a:bevel prst="coolSlant"/>
                      <a:lightRig rig="flood" dir="t"/>
                    </a:cell3D>
                  </a:tcPr>
                </a:tc>
                <a:tc>
                  <a:txBody>
                    <a:bodyPr/>
                    <a:lstStyle/>
                    <a:p>
                      <a:pPr algn="ctr"/>
                      <a:r>
                        <a:rPr lang="en-US" sz="2300" b="1" i="0" kern="1200" dirty="0">
                          <a:solidFill>
                            <a:schemeClr val="lt1"/>
                          </a:solidFill>
                          <a:effectLst/>
                          <a:latin typeface="+mn-lt"/>
                          <a:ea typeface="+mn-ea"/>
                          <a:cs typeface="+mn-cs"/>
                        </a:rPr>
                        <a:t>EXCELLENT</a:t>
                      </a:r>
                      <a:r>
                        <a:rPr lang="en-US" sz="2300" b="0" i="0" kern="1200" dirty="0">
                          <a:solidFill>
                            <a:schemeClr val="lt1"/>
                          </a:solidFill>
                          <a:effectLst/>
                          <a:latin typeface="+mn-lt"/>
                          <a:ea typeface="+mn-ea"/>
                          <a:cs typeface="+mn-cs"/>
                        </a:rPr>
                        <a:t> for face recognition - captures eyes, nose, mouth at different scales</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2939561031"/>
                  </a:ext>
                </a:extLst>
              </a:tr>
              <a:tr h="1372082">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ResNet50</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marL="285750" indent="-285750" algn="l">
                        <a:buFont typeface="Wingdings" panose="05000000000000000000" pitchFamily="2" charset="2"/>
                        <a:buChar char="q"/>
                      </a:pPr>
                      <a:r>
                        <a:rPr lang="en-US" sz="2300" b="0" i="0" kern="1200" dirty="0">
                          <a:solidFill>
                            <a:schemeClr val="lt1"/>
                          </a:solidFill>
                          <a:effectLst/>
                          <a:latin typeface="+mn-lt"/>
                          <a:ea typeface="+mn-ea"/>
                          <a:cs typeface="+mn-cs"/>
                        </a:rPr>
                        <a:t> Skip connections prevent vanishing gradients</a:t>
                      </a:r>
                    </a:p>
                    <a:p>
                      <a:pPr marL="285750" indent="-285750" algn="l">
                        <a:buFont typeface="Wingdings" panose="05000000000000000000" pitchFamily="2" charset="2"/>
                        <a:buChar char="q"/>
                      </a:pPr>
                      <a:r>
                        <a:rPr lang="en-US" sz="2300" b="0" i="0" kern="1200" dirty="0">
                          <a:solidFill>
                            <a:schemeClr val="lt1"/>
                          </a:solidFill>
                          <a:effectLst/>
                          <a:latin typeface="+mn-lt"/>
                          <a:ea typeface="+mn-ea"/>
                          <a:cs typeface="+mn-cs"/>
                        </a:rPr>
                        <a:t> Excellent transfer learning</a:t>
                      </a:r>
                    </a:p>
                    <a:p>
                      <a:pPr marL="285750" indent="-285750" algn="l">
                        <a:buFont typeface="Wingdings" panose="05000000000000000000" pitchFamily="2" charset="2"/>
                        <a:buChar char="q"/>
                      </a:pPr>
                      <a:r>
                        <a:rPr lang="en-US" sz="2300" b="0" i="0" kern="1200" dirty="0">
                          <a:solidFill>
                            <a:schemeClr val="lt1"/>
                          </a:solidFill>
                          <a:effectLst/>
                          <a:latin typeface="+mn-lt"/>
                          <a:ea typeface="+mn-ea"/>
                          <a:cs typeface="+mn-cs"/>
                        </a:rPr>
                        <a:t> Consistent high performance</a:t>
                      </a:r>
                      <a:endParaRPr lang="en-US" sz="2300" dirty="0"/>
                    </a:p>
                  </a:txBody>
                  <a:tcPr marL="85858" marR="85858" marT="42929" marB="42929" anchor="ctr">
                    <a:cell3D prstMaterial="dkEdge">
                      <a:bevel prst="coolSlant"/>
                      <a:lightRig rig="flood" dir="t"/>
                    </a:cell3D>
                  </a:tcPr>
                </a:tc>
                <a:tc>
                  <a:txBody>
                    <a:bodyPr/>
                    <a:lstStyle/>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Heavy (~24M params)</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Slow training (2435s)</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Memory intensive</a:t>
                      </a:r>
                      <a:endParaRPr lang="en-US" sz="2300" dirty="0"/>
                    </a:p>
                  </a:txBody>
                  <a:tcPr marL="85858" marR="85858" marT="42929" marB="42929" anchor="ctr">
                    <a:cell3D prstMaterial="dkEdge">
                      <a:bevel prst="coolSlant"/>
                      <a:lightRig rig="flood" dir="t"/>
                    </a:cell3D>
                  </a:tcPr>
                </a:tc>
                <a:tc>
                  <a:txBody>
                    <a:bodyPr/>
                    <a:lstStyle/>
                    <a:p>
                      <a:pPr algn="ctr"/>
                      <a:r>
                        <a:rPr lang="en-US" sz="2300" b="1" i="0" kern="1200" dirty="0">
                          <a:solidFill>
                            <a:schemeClr val="lt1"/>
                          </a:solidFill>
                          <a:effectLst/>
                          <a:latin typeface="+mn-lt"/>
                          <a:ea typeface="+mn-ea"/>
                          <a:cs typeface="+mn-cs"/>
                        </a:rPr>
                        <a:t>GOOD</a:t>
                      </a:r>
                      <a:r>
                        <a:rPr lang="en-US" sz="2300" b="0" i="0" kern="1200" dirty="0">
                          <a:solidFill>
                            <a:schemeClr val="lt1"/>
                          </a:solidFill>
                          <a:effectLst/>
                          <a:latin typeface="+mn-lt"/>
                          <a:ea typeface="+mn-ea"/>
                          <a:cs typeface="+mn-cs"/>
                        </a:rPr>
                        <a:t> - robust but overkill for this dataset size</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3658826021"/>
                  </a:ext>
                </a:extLst>
              </a:tr>
              <a:tr h="1535900">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MobileNet</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marL="285750" indent="-285750" algn="l">
                        <a:buFont typeface="Wingdings" panose="05000000000000000000" pitchFamily="2" charset="2"/>
                        <a:buChar char="q"/>
                      </a:pPr>
                      <a:r>
                        <a:rPr lang="en-US" sz="2300" b="0" i="0" kern="1200" dirty="0">
                          <a:solidFill>
                            <a:schemeClr val="lt1"/>
                          </a:solidFill>
                          <a:effectLst/>
                          <a:latin typeface="+mn-lt"/>
                          <a:ea typeface="+mn-ea"/>
                          <a:cs typeface="+mn-cs"/>
                        </a:rPr>
                        <a:t> Extremely efficient (~3M params)</a:t>
                      </a:r>
                    </a:p>
                    <a:p>
                      <a:pPr marL="285750" indent="-285750" algn="l">
                        <a:buFont typeface="Wingdings" panose="05000000000000000000" pitchFamily="2" charset="2"/>
                        <a:buChar char="q"/>
                      </a:pPr>
                      <a:r>
                        <a:rPr lang="en-US" sz="2300" b="0" i="0" kern="1200" dirty="0">
                          <a:solidFill>
                            <a:schemeClr val="lt1"/>
                          </a:solidFill>
                          <a:effectLst/>
                          <a:latin typeface="+mn-lt"/>
                          <a:ea typeface="+mn-ea"/>
                          <a:cs typeface="+mn-cs"/>
                        </a:rPr>
                        <a:t> Fast inference</a:t>
                      </a:r>
                    </a:p>
                    <a:p>
                      <a:pPr marL="285750" indent="-285750" algn="l">
                        <a:buFont typeface="Wingdings" panose="05000000000000000000" pitchFamily="2" charset="2"/>
                        <a:buChar char="q"/>
                      </a:pPr>
                      <a:r>
                        <a:rPr lang="en-US" sz="2300" b="0" i="0" kern="1200" dirty="0">
                          <a:solidFill>
                            <a:schemeClr val="lt1"/>
                          </a:solidFill>
                          <a:effectLst/>
                          <a:latin typeface="+mn-lt"/>
                          <a:ea typeface="+mn-ea"/>
                          <a:cs typeface="+mn-cs"/>
                        </a:rPr>
                        <a:t> Mobile-optimized</a:t>
                      </a:r>
                      <a:endParaRPr lang="en-US" sz="2300" dirty="0"/>
                    </a:p>
                  </a:txBody>
                  <a:tcPr marL="85858" marR="85858" marT="42929" marB="42929" anchor="ctr">
                    <a:cell3D prstMaterial="dkEdge">
                      <a:bevel prst="coolSlant"/>
                      <a:lightRig rig="flood" dir="t"/>
                    </a:cell3D>
                  </a:tcPr>
                </a:tc>
                <a:tc>
                  <a:txBody>
                    <a:bodyPr/>
                    <a:lstStyle/>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Lower accuracy (94.30%)</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Feature extraction less powerful</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Needs careful tuning</a:t>
                      </a:r>
                      <a:endParaRPr lang="en-US" sz="2300" dirty="0"/>
                    </a:p>
                  </a:txBody>
                  <a:tcPr marL="85858" marR="85858" marT="42929" marB="42929" anchor="ctr">
                    <a:cell3D prstMaterial="dkEdge">
                      <a:bevel prst="coolSlant"/>
                      <a:lightRig rig="flood" dir="t"/>
                    </a:cell3D>
                  </a:tcPr>
                </a:tc>
                <a:tc>
                  <a:txBody>
                    <a:bodyPr/>
                    <a:lstStyle/>
                    <a:p>
                      <a:pPr algn="ctr"/>
                      <a:r>
                        <a:rPr lang="en-US" sz="2300" b="1" i="0" kern="1200" dirty="0">
                          <a:solidFill>
                            <a:schemeClr val="lt1"/>
                          </a:solidFill>
                          <a:effectLst/>
                          <a:latin typeface="+mn-lt"/>
                          <a:ea typeface="+mn-ea"/>
                          <a:cs typeface="+mn-cs"/>
                        </a:rPr>
                        <a:t>MODERATE</a:t>
                      </a:r>
                      <a:r>
                        <a:rPr lang="en-US" sz="2300" b="0" i="0" kern="1200" dirty="0">
                          <a:solidFill>
                            <a:schemeClr val="lt1"/>
                          </a:solidFill>
                          <a:effectLst/>
                          <a:latin typeface="+mn-lt"/>
                          <a:ea typeface="+mn-ea"/>
                          <a:cs typeface="+mn-cs"/>
                        </a:rPr>
                        <a:t> - trade accuracy for speed</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717575433"/>
                  </a:ext>
                </a:extLst>
              </a:tr>
              <a:tr h="1372082">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VGG19</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Simple uniform architecture</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Easy to implement from scratch</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Good baseline</a:t>
                      </a:r>
                      <a:endParaRPr lang="en-US" sz="2300" dirty="0"/>
                    </a:p>
                  </a:txBody>
                  <a:tcPr marL="85858" marR="85858" marT="42929" marB="42929" anchor="ctr">
                    <a:cell3D prstMaterial="dkEdge">
                      <a:bevel prst="coolSlant"/>
                      <a:lightRig rig="flood" dir="t"/>
                    </a:cell3D>
                  </a:tcPr>
                </a:tc>
                <a:tc>
                  <a:txBody>
                    <a:bodyPr/>
                    <a:lstStyle/>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Parameter inefficient</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Slow convergence</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No pre-trained advantage</a:t>
                      </a:r>
                      <a:endParaRPr lang="en-US" sz="2300" dirty="0"/>
                    </a:p>
                  </a:txBody>
                  <a:tcPr marL="85858" marR="85858" marT="42929" marB="42929" anchor="ctr">
                    <a:cell3D prstMaterial="dkEdge">
                      <a:bevel prst="coolSlant"/>
                      <a:lightRig rig="flood" dir="t"/>
                    </a:cell3D>
                  </a:tcPr>
                </a:tc>
                <a:tc>
                  <a:txBody>
                    <a:bodyPr/>
                    <a:lstStyle/>
                    <a:p>
                      <a:pPr algn="ctr"/>
                      <a:r>
                        <a:rPr lang="en-US" sz="2300" b="1" i="0" kern="1200" dirty="0">
                          <a:solidFill>
                            <a:schemeClr val="lt1"/>
                          </a:solidFill>
                          <a:effectLst/>
                          <a:latin typeface="+mn-lt"/>
                          <a:ea typeface="+mn-ea"/>
                          <a:cs typeface="+mn-cs"/>
                        </a:rPr>
                        <a:t>GOOD</a:t>
                      </a:r>
                      <a:r>
                        <a:rPr lang="en-US" sz="2300" b="0" i="0" kern="1200" dirty="0">
                          <a:solidFill>
                            <a:schemeClr val="lt1"/>
                          </a:solidFill>
                          <a:effectLst/>
                          <a:latin typeface="+mn-lt"/>
                          <a:ea typeface="+mn-ea"/>
                          <a:cs typeface="+mn-cs"/>
                        </a:rPr>
                        <a:t> - reliable but not optimal</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1597055869"/>
                  </a:ext>
                </a:extLst>
              </a:tr>
              <a:tr h="1898410">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ViT-B16</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Global attention mechanism</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State-of-the-art on large datasets</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Excellent scaling</a:t>
                      </a:r>
                      <a:endParaRPr lang="en-US" sz="2300" dirty="0"/>
                    </a:p>
                  </a:txBody>
                  <a:tcPr marL="85858" marR="85858" marT="42929" marB="42929" anchor="ctr">
                    <a:cell3D prstMaterial="dkEdge">
                      <a:bevel prst="coolSlant"/>
                      <a:lightRig rig="flood" dir="t"/>
                    </a:cell3D>
                  </a:tcPr>
                </a:tc>
                <a:tc>
                  <a:txBody>
                    <a:bodyPr/>
                    <a:lstStyle/>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Requires huge datasets (&gt;14M images ideal)</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Very slow training (3982s)</a:t>
                      </a:r>
                    </a:p>
                    <a:p>
                      <a:pPr marL="342900" indent="-342900" algn="l">
                        <a:buFont typeface="Wingdings" panose="05000000000000000000" pitchFamily="2" charset="2"/>
                        <a:buChar char="q"/>
                      </a:pPr>
                      <a:r>
                        <a:rPr lang="en-US" sz="2300" b="0" i="0" kern="1200" dirty="0">
                          <a:solidFill>
                            <a:schemeClr val="lt1"/>
                          </a:solidFill>
                          <a:effectLst/>
                          <a:latin typeface="+mn-lt"/>
                          <a:ea typeface="+mn-ea"/>
                          <a:cs typeface="+mn-cs"/>
                        </a:rPr>
                        <a:t>Poor on small datasets (75.21%)</a:t>
                      </a:r>
                      <a:endParaRPr lang="en-US" sz="2300" dirty="0"/>
                    </a:p>
                  </a:txBody>
                  <a:tcPr marL="85858" marR="85858" marT="42929" marB="42929" anchor="ctr">
                    <a:cell3D prstMaterial="dkEdge">
                      <a:bevel prst="coolSlant"/>
                      <a:lightRig rig="flood" dir="t"/>
                    </a:cell3D>
                  </a:tcPr>
                </a:tc>
                <a:tc>
                  <a:txBody>
                    <a:bodyPr/>
                    <a:lstStyle/>
                    <a:p>
                      <a:pPr algn="ctr"/>
                      <a:r>
                        <a:rPr lang="en-US" sz="2300" b="1" i="0" kern="1200" dirty="0">
                          <a:solidFill>
                            <a:schemeClr val="lt1"/>
                          </a:solidFill>
                          <a:effectLst/>
                          <a:latin typeface="+mn-lt"/>
                          <a:ea typeface="+mn-ea"/>
                          <a:cs typeface="+mn-cs"/>
                        </a:rPr>
                        <a:t>POOR</a:t>
                      </a:r>
                      <a:r>
                        <a:rPr lang="en-US" sz="2300" b="0" i="0" kern="1200" dirty="0">
                          <a:solidFill>
                            <a:schemeClr val="lt1"/>
                          </a:solidFill>
                          <a:effectLst/>
                          <a:latin typeface="+mn-lt"/>
                          <a:ea typeface="+mn-ea"/>
                          <a:cs typeface="+mn-cs"/>
                        </a:rPr>
                        <a:t> - dataset too small for Transformers</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92990739"/>
                  </a:ext>
                </a:extLst>
              </a:tr>
            </a:tbl>
          </a:graphicData>
        </a:graphic>
      </p:graphicFrame>
    </p:spTree>
    <p:extLst>
      <p:ext uri="{BB962C8B-B14F-4D97-AF65-F5344CB8AC3E}">
        <p14:creationId xmlns:p14="http://schemas.microsoft.com/office/powerpoint/2010/main" val="2004038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178568C-A7F6-8321-974B-28E3C087FF97}"/>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6328F2E4-3B84-DA81-21A2-BCA908F4638D}"/>
              </a:ext>
            </a:extLst>
          </p:cNvPr>
          <p:cNvSpPr txBox="1"/>
          <p:nvPr/>
        </p:nvSpPr>
        <p:spPr>
          <a:xfrm>
            <a:off x="4150620" y="579947"/>
            <a:ext cx="10088286" cy="722505"/>
          </a:xfrm>
          <a:prstGeom prst="rect">
            <a:avLst/>
          </a:prstGeom>
        </p:spPr>
        <p:txBody>
          <a:bodyPr wrap="square" lIns="0" tIns="0" rIns="0" bIns="0" rtlCol="0" anchor="t">
            <a:spAutoFit/>
          </a:bodyPr>
          <a:lstStyle/>
          <a:p>
            <a:r>
              <a:rPr lang="en-US" sz="4695" b="1" dirty="0">
                <a:solidFill>
                  <a:srgbClr val="F5EBA3"/>
                </a:solidFill>
                <a:effectLst>
                  <a:glow rad="228600">
                    <a:schemeClr val="accent5">
                      <a:satMod val="175000"/>
                      <a:alpha val="40000"/>
                    </a:schemeClr>
                  </a:glow>
                </a:effectLst>
              </a:rPr>
              <a:t>Performance vs. Architectural Features</a:t>
            </a:r>
          </a:p>
        </p:txBody>
      </p:sp>
      <p:sp>
        <p:nvSpPr>
          <p:cNvPr id="13" name="Freeform 3">
            <a:extLst>
              <a:ext uri="{FF2B5EF4-FFF2-40B4-BE49-F238E27FC236}">
                <a16:creationId xmlns:a16="http://schemas.microsoft.com/office/drawing/2014/main" id="{67574E2D-ADC3-778F-F2F0-B611A958D0BF}"/>
              </a:ext>
            </a:extLst>
          </p:cNvPr>
          <p:cNvSpPr/>
          <p:nvPr/>
        </p:nvSpPr>
        <p:spPr>
          <a:xfrm>
            <a:off x="13442940" y="-1372244"/>
            <a:ext cx="5795398" cy="4982654"/>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37" name="Freeform 13">
            <a:extLst>
              <a:ext uri="{FF2B5EF4-FFF2-40B4-BE49-F238E27FC236}">
                <a16:creationId xmlns:a16="http://schemas.microsoft.com/office/drawing/2014/main" id="{7873BA16-4581-1498-D1B1-D9C82CD1D41F}"/>
              </a:ext>
            </a:extLst>
          </p:cNvPr>
          <p:cNvSpPr/>
          <p:nvPr/>
        </p:nvSpPr>
        <p:spPr>
          <a:xfrm flipH="1" flipV="1">
            <a:off x="13442946" y="5832574"/>
            <a:ext cx="4286834" cy="4145543"/>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38" name="Freeform 3">
            <a:extLst>
              <a:ext uri="{FF2B5EF4-FFF2-40B4-BE49-F238E27FC236}">
                <a16:creationId xmlns:a16="http://schemas.microsoft.com/office/drawing/2014/main" id="{479CF3C8-7289-F1D7-F4EA-A2F84A97C354}"/>
              </a:ext>
            </a:extLst>
          </p:cNvPr>
          <p:cNvSpPr/>
          <p:nvPr/>
        </p:nvSpPr>
        <p:spPr>
          <a:xfrm>
            <a:off x="14238909" y="737600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39" name="Freeform 3">
            <a:extLst>
              <a:ext uri="{FF2B5EF4-FFF2-40B4-BE49-F238E27FC236}">
                <a16:creationId xmlns:a16="http://schemas.microsoft.com/office/drawing/2014/main" id="{C6729E65-4B2B-8086-B3DA-1A23CA34BF08}"/>
              </a:ext>
            </a:extLst>
          </p:cNvPr>
          <p:cNvSpPr/>
          <p:nvPr/>
        </p:nvSpPr>
        <p:spPr>
          <a:xfrm>
            <a:off x="-987589" y="-796594"/>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6" name="Freeform 6">
            <a:extLst>
              <a:ext uri="{FF2B5EF4-FFF2-40B4-BE49-F238E27FC236}">
                <a16:creationId xmlns:a16="http://schemas.microsoft.com/office/drawing/2014/main" id="{AB1EBF18-ACF1-442A-3150-92BD89823645}"/>
              </a:ext>
            </a:extLst>
          </p:cNvPr>
          <p:cNvSpPr/>
          <p:nvPr/>
        </p:nvSpPr>
        <p:spPr>
          <a:xfrm flipH="1" flipV="1">
            <a:off x="13442942" y="323090"/>
            <a:ext cx="4286834"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graphicFrame>
        <p:nvGraphicFramePr>
          <p:cNvPr id="11" name="Table 10">
            <a:extLst>
              <a:ext uri="{FF2B5EF4-FFF2-40B4-BE49-F238E27FC236}">
                <a16:creationId xmlns:a16="http://schemas.microsoft.com/office/drawing/2014/main" id="{9775605A-9E73-73B5-AEE7-AA97AD03CC9C}"/>
              </a:ext>
            </a:extLst>
          </p:cNvPr>
          <p:cNvGraphicFramePr>
            <a:graphicFrameLocks noGrp="1"/>
          </p:cNvGraphicFramePr>
          <p:nvPr>
            <p:extLst>
              <p:ext uri="{D42A27DB-BD31-4B8C-83A1-F6EECF244321}">
                <p14:modId xmlns:p14="http://schemas.microsoft.com/office/powerpoint/2010/main" val="596320960"/>
              </p:ext>
            </p:extLst>
          </p:nvPr>
        </p:nvGraphicFramePr>
        <p:xfrm>
          <a:off x="915969" y="1703764"/>
          <a:ext cx="16527620" cy="7732626"/>
        </p:xfrm>
        <a:graphic>
          <a:graphicData uri="http://schemas.openxmlformats.org/drawingml/2006/table">
            <a:tbl>
              <a:tblPr firstRow="1" lastRow="1" bandRow="1">
                <a:effectLst>
                  <a:reflection blurRad="6350" stA="50000" endA="300" endPos="90000" dir="5400000" sy="-100000" algn="bl" rotWithShape="0"/>
                </a:effectLst>
                <a:tableStyleId>{8FD4443E-F989-4FC4-A0C8-D5A2AF1F390B}</a:tableStyleId>
              </a:tblPr>
              <a:tblGrid>
                <a:gridCol w="2609624">
                  <a:extLst>
                    <a:ext uri="{9D8B030D-6E8A-4147-A177-3AD203B41FA5}">
                      <a16:colId xmlns:a16="http://schemas.microsoft.com/office/drawing/2014/main" val="1911504237"/>
                    </a:ext>
                  </a:extLst>
                </a:gridCol>
                <a:gridCol w="2756486">
                  <a:extLst>
                    <a:ext uri="{9D8B030D-6E8A-4147-A177-3AD203B41FA5}">
                      <a16:colId xmlns:a16="http://schemas.microsoft.com/office/drawing/2014/main" val="3768256862"/>
                    </a:ext>
                  </a:extLst>
                </a:gridCol>
                <a:gridCol w="2390274">
                  <a:extLst>
                    <a:ext uri="{9D8B030D-6E8A-4147-A177-3AD203B41FA5}">
                      <a16:colId xmlns:a16="http://schemas.microsoft.com/office/drawing/2014/main" val="2503757436"/>
                    </a:ext>
                  </a:extLst>
                </a:gridCol>
                <a:gridCol w="3117051">
                  <a:extLst>
                    <a:ext uri="{9D8B030D-6E8A-4147-A177-3AD203B41FA5}">
                      <a16:colId xmlns:a16="http://schemas.microsoft.com/office/drawing/2014/main" val="3191508370"/>
                    </a:ext>
                  </a:extLst>
                </a:gridCol>
                <a:gridCol w="2720712">
                  <a:extLst>
                    <a:ext uri="{9D8B030D-6E8A-4147-A177-3AD203B41FA5}">
                      <a16:colId xmlns:a16="http://schemas.microsoft.com/office/drawing/2014/main" val="4134270946"/>
                    </a:ext>
                  </a:extLst>
                </a:gridCol>
                <a:gridCol w="2933473">
                  <a:extLst>
                    <a:ext uri="{9D8B030D-6E8A-4147-A177-3AD203B41FA5}">
                      <a16:colId xmlns:a16="http://schemas.microsoft.com/office/drawing/2014/main" val="2619137278"/>
                    </a:ext>
                  </a:extLst>
                </a:gridCol>
              </a:tblGrid>
              <a:tr h="1288771">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Architectural  Feature</a:t>
                      </a:r>
                      <a:endParaRPr lang="en-US" sz="2900" dirty="0">
                        <a:solidFill>
                          <a:srgbClr val="F5EBA3"/>
                        </a:solidFill>
                        <a:effectLst>
                          <a:glow rad="228600">
                            <a:schemeClr val="accent5">
                              <a:satMod val="175000"/>
                              <a:alpha val="40000"/>
                            </a:schemeClr>
                          </a:glow>
                        </a:effectLst>
                      </a:endParaRPr>
                    </a:p>
                  </a:txBody>
                  <a:tcPr marL="85858" marR="85858" marT="42929" marB="42929" anchor="ctr">
                    <a:lnL>
                      <a:noFill/>
                    </a:lnL>
                    <a:lnR>
                      <a:noFill/>
                    </a:lnR>
                    <a:lnT>
                      <a:noFill/>
                    </a:lnT>
                    <a:lnB w="25400" cmpd="sng">
                      <a:noFill/>
                    </a:lnB>
                    <a:lnTlToBr w="12700" cmpd="sng">
                      <a:noFill/>
                      <a:prstDash val="solid"/>
                    </a:lnTlToBr>
                    <a:lnBlToTr w="12700" cmpd="sng">
                      <a:noFill/>
                      <a:prstDash val="solid"/>
                    </a:lnBlToTr>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Inception V1</a:t>
                      </a:r>
                      <a:endParaRPr lang="en-US" sz="2900" dirty="0">
                        <a:solidFill>
                          <a:srgbClr val="F5EBA3"/>
                        </a:solidFill>
                        <a:effectLst>
                          <a:glow rad="228600">
                            <a:schemeClr val="accent5">
                              <a:satMod val="175000"/>
                              <a:alpha val="40000"/>
                            </a:schemeClr>
                          </a:glow>
                        </a:effectLst>
                      </a:endParaRPr>
                    </a:p>
                  </a:txBody>
                  <a:tcPr marL="85858" marR="85858" marT="42929" marB="42929" anchor="ctr">
                    <a:lnL>
                      <a:noFill/>
                    </a:lnL>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ResNet50</a:t>
                      </a:r>
                      <a:endParaRPr lang="en-US" sz="2900" dirty="0">
                        <a:solidFill>
                          <a:srgbClr val="F5EBA3"/>
                        </a:solidFill>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MobileNet</a:t>
                      </a:r>
                      <a:endParaRPr lang="en-US" sz="2900" dirty="0">
                        <a:solidFill>
                          <a:srgbClr val="F5EBA3"/>
                        </a:solidFill>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VGG19</a:t>
                      </a:r>
                      <a:endParaRPr lang="en-US" sz="2900" dirty="0">
                        <a:solidFill>
                          <a:srgbClr val="F5EBA3"/>
                        </a:solidFill>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900" dirty="0">
                          <a:solidFill>
                            <a:srgbClr val="F5EBA3"/>
                          </a:solidFill>
                          <a:effectLst>
                            <a:glow rad="228600">
                              <a:schemeClr val="accent5">
                                <a:satMod val="175000"/>
                                <a:alpha val="40000"/>
                              </a:schemeClr>
                            </a:glow>
                          </a:effectLst>
                        </a:rPr>
                        <a:t>VIT</a:t>
                      </a:r>
                    </a:p>
                  </a:txBody>
                  <a:tcPr marL="85858" marR="85858" marT="42929" marB="42929" anchor="ctr">
                    <a:cell3D prstMaterial="dkEdge">
                      <a:bevel prst="coolSlant"/>
                      <a:lightRig rig="flood" dir="t"/>
                    </a:cell3D>
                  </a:tcPr>
                </a:tc>
                <a:extLst>
                  <a:ext uri="{0D108BD9-81ED-4DB2-BD59-A6C34878D82A}">
                    <a16:rowId xmlns:a16="http://schemas.microsoft.com/office/drawing/2014/main" val="908000866"/>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Multi-scale Processing</a:t>
                      </a:r>
                      <a:endParaRPr lang="en-US" sz="2900" dirty="0">
                        <a:effectLst>
                          <a:glow rad="228600">
                            <a:schemeClr val="accent5">
                              <a:satMod val="175000"/>
                              <a:alpha val="40000"/>
                            </a:schemeClr>
                          </a:glow>
                        </a:effectLst>
                      </a:endParaRPr>
                    </a:p>
                  </a:txBody>
                  <a:tcPr marL="85858" marR="85858" marT="42929" marB="42929" anchor="ctr">
                    <a:lnT w="25400" cmpd="sng">
                      <a:noFill/>
                    </a:lnT>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Excellent</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Limited</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Limited</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Limited</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Excellent</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2939561031"/>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Parameter Efficiency</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Good (~6M)</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Poor (~24M)</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Excellent (~3M)</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Poor (~3M)</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Very Poor (~86M)</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3658826021"/>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Training Speed</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Excellent (683s)</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Poor (2435s)</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Good (2033s)</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Poor (1741s)</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Very Poor (3982s)</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717575433"/>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Small Dataset Performance</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Excellent</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Good</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Good</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Good</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Poor</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1597055869"/>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Feature Reuse (Transfer)</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Good</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Excellent</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Good</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None (scratch)</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 Poor</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92990739"/>
                  </a:ext>
                </a:extLst>
              </a:tr>
            </a:tbl>
          </a:graphicData>
        </a:graphic>
      </p:graphicFrame>
    </p:spTree>
    <p:extLst>
      <p:ext uri="{BB962C8B-B14F-4D97-AF65-F5344CB8AC3E}">
        <p14:creationId xmlns:p14="http://schemas.microsoft.com/office/powerpoint/2010/main" val="254151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326998" y="756519"/>
            <a:ext cx="10857514" cy="10857514"/>
          </a:xfrm>
          <a:custGeom>
            <a:avLst/>
            <a:gdLst/>
            <a:ahLst/>
            <a:cxnLst/>
            <a:rect l="l" t="t" r="r" b="b"/>
            <a:pathLst>
              <a:path w="11563441" h="11563441">
                <a:moveTo>
                  <a:pt x="0" y="0"/>
                </a:moveTo>
                <a:lnTo>
                  <a:pt x="11563441" y="0"/>
                </a:lnTo>
                <a:lnTo>
                  <a:pt x="11563441" y="11563441"/>
                </a:lnTo>
                <a:lnTo>
                  <a:pt x="0" y="11563441"/>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a:p>
        </p:txBody>
      </p:sp>
      <p:sp>
        <p:nvSpPr>
          <p:cNvPr id="5" name="Freeform 5"/>
          <p:cNvSpPr/>
          <p:nvPr/>
        </p:nvSpPr>
        <p:spPr>
          <a:xfrm>
            <a:off x="834834" y="2788095"/>
            <a:ext cx="7819780" cy="6370066"/>
          </a:xfrm>
          <a:custGeom>
            <a:avLst/>
            <a:gdLst/>
            <a:ahLst/>
            <a:cxnLst/>
            <a:rect l="l" t="t" r="r" b="b"/>
            <a:pathLst>
              <a:path w="2101540" h="1786793">
                <a:moveTo>
                  <a:pt x="49483" y="0"/>
                </a:moveTo>
                <a:lnTo>
                  <a:pt x="2052057" y="0"/>
                </a:lnTo>
                <a:cubicBezTo>
                  <a:pt x="2079385" y="0"/>
                  <a:pt x="2101540" y="22154"/>
                  <a:pt x="2101540" y="49483"/>
                </a:cubicBezTo>
                <a:lnTo>
                  <a:pt x="2101540" y="1737310"/>
                </a:lnTo>
                <a:cubicBezTo>
                  <a:pt x="2101540" y="1764639"/>
                  <a:pt x="2079385" y="1786793"/>
                  <a:pt x="2052057" y="1786793"/>
                </a:cubicBezTo>
                <a:lnTo>
                  <a:pt x="49483" y="1786793"/>
                </a:lnTo>
                <a:cubicBezTo>
                  <a:pt x="22154" y="1786793"/>
                  <a:pt x="0" y="1764639"/>
                  <a:pt x="0" y="1737310"/>
                </a:cubicBezTo>
                <a:lnTo>
                  <a:pt x="0" y="49483"/>
                </a:lnTo>
                <a:cubicBezTo>
                  <a:pt x="0" y="22154"/>
                  <a:pt x="22154" y="0"/>
                  <a:pt x="49483" y="0"/>
                </a:cubicBezTo>
                <a:close/>
              </a:path>
            </a:pathLst>
          </a:cu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a:lstStyle/>
          <a:p>
            <a:r>
              <a:rPr lang="en-US" sz="5634" b="1" dirty="0">
                <a:solidFill>
                  <a:srgbClr val="EBCD7B"/>
                </a:solidFill>
                <a:effectLst>
                  <a:glow rad="228600">
                    <a:schemeClr val="accent6">
                      <a:satMod val="175000"/>
                      <a:alpha val="40000"/>
                    </a:schemeClr>
                  </a:glow>
                </a:effectLst>
              </a:rPr>
              <a:t>  </a:t>
            </a:r>
          </a:p>
          <a:p>
            <a:endParaRPr lang="en-US" sz="5634" b="1" dirty="0">
              <a:solidFill>
                <a:srgbClr val="EBCD7B"/>
              </a:solidFill>
            </a:endParaRPr>
          </a:p>
          <a:p>
            <a:pPr marL="429290" indent="-429290">
              <a:buFont typeface="Wingdings" panose="05000000000000000000" pitchFamily="2" charset="2"/>
              <a:buChar char="v"/>
            </a:pPr>
            <a:r>
              <a:rPr lang="en-US" sz="2817" b="1" dirty="0">
                <a:solidFill>
                  <a:srgbClr val="EBCD7B"/>
                </a:solidFill>
              </a:rPr>
              <a:t>Path: /Kaggle/input/celebrity-face-dataset-augmented</a:t>
            </a:r>
          </a:p>
          <a:p>
            <a:pPr marL="429290" indent="-429290">
              <a:buFont typeface="Wingdings" panose="05000000000000000000" pitchFamily="2" charset="2"/>
              <a:buChar char="v"/>
            </a:pPr>
            <a:endParaRPr lang="en-US" sz="2817" b="1" dirty="0">
              <a:solidFill>
                <a:srgbClr val="EBCD7B"/>
              </a:solidFill>
            </a:endParaRPr>
          </a:p>
          <a:p>
            <a:pPr marL="429290" indent="-429290">
              <a:buFont typeface="Wingdings" panose="05000000000000000000" pitchFamily="2" charset="2"/>
              <a:buChar char="v"/>
            </a:pPr>
            <a:r>
              <a:rPr lang="en-US" sz="2817" b="1" dirty="0">
                <a:solidFill>
                  <a:srgbClr val="EBCD7B"/>
                </a:solidFill>
              </a:rPr>
              <a:t>Format: JPG/JPEG/PNG images</a:t>
            </a:r>
          </a:p>
          <a:p>
            <a:pPr marL="429290" indent="-429290">
              <a:buFont typeface="Wingdings" panose="05000000000000000000" pitchFamily="2" charset="2"/>
              <a:buChar char="v"/>
            </a:pPr>
            <a:endParaRPr lang="en-US" sz="2817" b="1" dirty="0">
              <a:solidFill>
                <a:srgbClr val="EBCD7B"/>
              </a:solidFill>
            </a:endParaRPr>
          </a:p>
          <a:p>
            <a:pPr marL="429290" indent="-429290">
              <a:buFont typeface="Wingdings" panose="05000000000000000000" pitchFamily="2" charset="2"/>
              <a:buChar char="v"/>
            </a:pPr>
            <a:r>
              <a:rPr lang="en-US" sz="2817" b="1" dirty="0">
                <a:solidFill>
                  <a:srgbClr val="EBCD7B"/>
                </a:solidFill>
              </a:rPr>
              <a:t>Organization: Each celebrity in separate folder</a:t>
            </a:r>
          </a:p>
          <a:p>
            <a:endParaRPr lang="en-US" sz="2817" b="1" dirty="0">
              <a:solidFill>
                <a:srgbClr val="EBCD7B"/>
              </a:solidFill>
            </a:endParaRPr>
          </a:p>
        </p:txBody>
      </p:sp>
      <p:sp>
        <p:nvSpPr>
          <p:cNvPr id="7" name="TextBox 7"/>
          <p:cNvSpPr txBox="1"/>
          <p:nvPr/>
        </p:nvSpPr>
        <p:spPr>
          <a:xfrm>
            <a:off x="1059064" y="659397"/>
            <a:ext cx="11813833" cy="937244"/>
          </a:xfrm>
          <a:prstGeom prst="rect">
            <a:avLst/>
          </a:prstGeom>
        </p:spPr>
        <p:txBody>
          <a:bodyPr lIns="0" tIns="0" rIns="0" bIns="0" rtlCol="0" anchor="t">
            <a:spAutoFit/>
          </a:bodyPr>
          <a:lstStyle/>
          <a:p>
            <a:pPr>
              <a:lnSpc>
                <a:spcPts val="7136"/>
              </a:lnSpc>
            </a:pPr>
            <a:r>
              <a:rPr lang="en-US" sz="7512" dirty="0">
                <a:solidFill>
                  <a:srgbClr val="EBCD7B"/>
                </a:solidFill>
                <a:latin typeface="Calibri (MS)"/>
                <a:ea typeface="Calibri (MS)"/>
                <a:cs typeface="Calibri (MS)"/>
                <a:sym typeface="Calibri (MS)"/>
              </a:rPr>
              <a:t>Dataset Overview &amp; Statistics</a:t>
            </a:r>
          </a:p>
        </p:txBody>
      </p:sp>
      <p:sp>
        <p:nvSpPr>
          <p:cNvPr id="8" name="TextBox 8"/>
          <p:cNvSpPr txBox="1"/>
          <p:nvPr/>
        </p:nvSpPr>
        <p:spPr>
          <a:xfrm>
            <a:off x="1202158" y="1540899"/>
            <a:ext cx="8309168" cy="793743"/>
          </a:xfrm>
          <a:prstGeom prst="rect">
            <a:avLst/>
          </a:prstGeom>
        </p:spPr>
        <p:txBody>
          <a:bodyPr lIns="0" tIns="0" rIns="0" bIns="0" rtlCol="0" anchor="t">
            <a:spAutoFit/>
          </a:bodyPr>
          <a:lstStyle/>
          <a:p>
            <a:pPr>
              <a:lnSpc>
                <a:spcPts val="6573"/>
              </a:lnSpc>
              <a:spcBef>
                <a:spcPct val="0"/>
              </a:spcBef>
            </a:pPr>
            <a:r>
              <a:rPr lang="en-US" sz="4695" dirty="0">
                <a:solidFill>
                  <a:srgbClr val="EBCD7B"/>
                </a:solidFill>
                <a:latin typeface="Calibri (MS)"/>
                <a:ea typeface="Calibri (MS)"/>
                <a:cs typeface="Calibri (MS)"/>
                <a:sym typeface="Calibri (MS)"/>
              </a:rPr>
              <a:t>Celebrity Face Dataset Analysis</a:t>
            </a:r>
          </a:p>
        </p:txBody>
      </p:sp>
      <p:grpSp>
        <p:nvGrpSpPr>
          <p:cNvPr id="9" name="Group 9"/>
          <p:cNvGrpSpPr/>
          <p:nvPr/>
        </p:nvGrpSpPr>
        <p:grpSpPr>
          <a:xfrm>
            <a:off x="9144002" y="2604508"/>
            <a:ext cx="8197324" cy="6641726"/>
            <a:chOff x="0" y="-76200"/>
            <a:chExt cx="2299336" cy="1862993"/>
          </a:xfrm>
        </p:grpSpPr>
        <p:sp>
          <p:nvSpPr>
            <p:cNvPr id="10" name="Freeform 10"/>
            <p:cNvSpPr/>
            <p:nvPr/>
          </p:nvSpPr>
          <p:spPr>
            <a:xfrm>
              <a:off x="105901" y="-38100"/>
              <a:ext cx="2193435" cy="1786793"/>
            </a:xfrm>
            <a:custGeom>
              <a:avLst/>
              <a:gdLst/>
              <a:ahLst/>
              <a:cxnLst/>
              <a:rect l="l" t="t" r="r" b="b"/>
              <a:pathLst>
                <a:path w="2193435" h="1786793">
                  <a:moveTo>
                    <a:pt x="47410" y="0"/>
                  </a:moveTo>
                  <a:lnTo>
                    <a:pt x="2146025" y="0"/>
                  </a:lnTo>
                  <a:cubicBezTo>
                    <a:pt x="2172209" y="0"/>
                    <a:pt x="2193435" y="21226"/>
                    <a:pt x="2193435" y="47410"/>
                  </a:cubicBezTo>
                  <a:lnTo>
                    <a:pt x="2193435" y="1739384"/>
                  </a:lnTo>
                  <a:cubicBezTo>
                    <a:pt x="2193435" y="1765567"/>
                    <a:pt x="2172209" y="1786793"/>
                    <a:pt x="2146025" y="1786793"/>
                  </a:cubicBezTo>
                  <a:lnTo>
                    <a:pt x="47410" y="1786793"/>
                  </a:lnTo>
                  <a:cubicBezTo>
                    <a:pt x="34836" y="1786793"/>
                    <a:pt x="22777" y="1781798"/>
                    <a:pt x="13886" y="1772907"/>
                  </a:cubicBezTo>
                  <a:cubicBezTo>
                    <a:pt x="4995" y="1764016"/>
                    <a:pt x="0" y="1751957"/>
                    <a:pt x="0" y="1739384"/>
                  </a:cubicBezTo>
                  <a:lnTo>
                    <a:pt x="0" y="47410"/>
                  </a:lnTo>
                  <a:cubicBezTo>
                    <a:pt x="0" y="21226"/>
                    <a:pt x="21226" y="0"/>
                    <a:pt x="47410" y="0"/>
                  </a:cubicBezTo>
                  <a:close/>
                </a:path>
              </a:pathLst>
            </a:custGeom>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a:lstStyle/>
            <a:p>
              <a:r>
                <a:rPr lang="en-US" sz="5634" b="1" dirty="0">
                  <a:solidFill>
                    <a:srgbClr val="EBCD7B"/>
                  </a:solidFill>
                  <a:effectLst>
                    <a:glow rad="228600">
                      <a:schemeClr val="accent6">
                        <a:satMod val="175000"/>
                        <a:alpha val="40000"/>
                      </a:schemeClr>
                    </a:glow>
                  </a:effectLst>
                </a:rPr>
                <a:t>  </a:t>
              </a:r>
            </a:p>
            <a:p>
              <a:endParaRPr lang="en-US" sz="5634" b="1" dirty="0">
                <a:solidFill>
                  <a:srgbClr val="EBCD7B"/>
                </a:solidFill>
              </a:endParaRPr>
            </a:p>
            <a:p>
              <a:pPr marL="429290" indent="-429290">
                <a:buFont typeface="Wingdings" panose="05000000000000000000" pitchFamily="2" charset="2"/>
                <a:buChar char="v"/>
              </a:pPr>
              <a:r>
                <a:rPr lang="en-US" sz="2817" b="1" dirty="0">
                  <a:solidFill>
                    <a:srgbClr val="EBCD7B"/>
                  </a:solidFill>
                </a:rPr>
                <a:t>Total Classes: 14 celebrities</a:t>
              </a:r>
            </a:p>
            <a:p>
              <a:pPr marL="429290" indent="-429290">
                <a:buFont typeface="Wingdings" panose="05000000000000000000" pitchFamily="2" charset="2"/>
                <a:buChar char="v"/>
              </a:pPr>
              <a:endParaRPr lang="en-US" sz="2817" b="1" dirty="0">
                <a:solidFill>
                  <a:srgbClr val="EBCD7B"/>
                </a:solidFill>
              </a:endParaRPr>
            </a:p>
            <a:p>
              <a:pPr marL="429290" indent="-429290">
                <a:buFont typeface="Wingdings" panose="05000000000000000000" pitchFamily="2" charset="2"/>
                <a:buChar char="v"/>
              </a:pPr>
              <a:r>
                <a:rPr lang="en-US" sz="2817" b="1" dirty="0">
                  <a:solidFill>
                    <a:srgbClr val="EBCD7B"/>
                  </a:solidFill>
                </a:rPr>
                <a:t>Total Images: 3980 images</a:t>
              </a:r>
            </a:p>
            <a:p>
              <a:pPr marL="429290" indent="-429290">
                <a:buFont typeface="Wingdings" panose="05000000000000000000" pitchFamily="2" charset="2"/>
                <a:buChar char="v"/>
              </a:pPr>
              <a:endParaRPr lang="en-US" sz="2817" b="1" dirty="0">
                <a:solidFill>
                  <a:srgbClr val="EBCD7B"/>
                </a:solidFill>
              </a:endParaRPr>
            </a:p>
            <a:p>
              <a:pPr marL="429290" indent="-429290">
                <a:buFont typeface="Wingdings" panose="05000000000000000000" pitchFamily="2" charset="2"/>
                <a:buChar char="v"/>
              </a:pPr>
              <a:r>
                <a:rPr lang="en-US" sz="2817" b="1" dirty="0">
                  <a:solidFill>
                    <a:srgbClr val="EBCD7B"/>
                  </a:solidFill>
                </a:rPr>
                <a:t>Images per Class: 259 – 431 (avg: 284)</a:t>
              </a:r>
            </a:p>
            <a:p>
              <a:pPr marL="429290" indent="-429290">
                <a:buFont typeface="Wingdings" panose="05000000000000000000" pitchFamily="2" charset="2"/>
                <a:buChar char="v"/>
              </a:pPr>
              <a:endParaRPr lang="en-US" sz="2817" b="1" dirty="0">
                <a:solidFill>
                  <a:srgbClr val="EBCD7B"/>
                </a:solidFill>
              </a:endParaRPr>
            </a:p>
            <a:p>
              <a:pPr marL="429290" indent="-429290">
                <a:buFont typeface="Wingdings" panose="05000000000000000000" pitchFamily="2" charset="2"/>
                <a:buChar char="v"/>
              </a:pPr>
              <a:r>
                <a:rPr lang="en-US" sz="2817" b="1" dirty="0">
                  <a:solidFill>
                    <a:srgbClr val="EBCD7B"/>
                  </a:solidFill>
                </a:rPr>
                <a:t>Image Size: Resized to 224 x 224 pixels</a:t>
              </a:r>
            </a:p>
            <a:p>
              <a:pPr marL="429290" indent="-429290">
                <a:buFont typeface="Wingdings" panose="05000000000000000000" pitchFamily="2" charset="2"/>
                <a:buChar char="v"/>
              </a:pPr>
              <a:endParaRPr lang="en-US" sz="2817" b="1" dirty="0">
                <a:solidFill>
                  <a:srgbClr val="EBCD7B"/>
                </a:solidFill>
              </a:endParaRPr>
            </a:p>
            <a:p>
              <a:pPr marL="429290" indent="-429290">
                <a:buFont typeface="Wingdings" panose="05000000000000000000" pitchFamily="2" charset="2"/>
                <a:buChar char="v"/>
              </a:pPr>
              <a:r>
                <a:rPr lang="en-US" sz="2817" b="1" dirty="0">
                  <a:solidFill>
                    <a:srgbClr val="EBCD7B"/>
                  </a:solidFill>
                </a:rPr>
                <a:t>Imbalance Ratio: Calculated and addressed</a:t>
              </a:r>
            </a:p>
          </p:txBody>
        </p:sp>
        <p:sp>
          <p:nvSpPr>
            <p:cNvPr id="11" name="TextBox 11"/>
            <p:cNvSpPr txBox="1"/>
            <p:nvPr/>
          </p:nvSpPr>
          <p:spPr>
            <a:xfrm>
              <a:off x="0" y="-76200"/>
              <a:ext cx="2193435" cy="1862993"/>
            </a:xfrm>
            <a:prstGeom prst="rect">
              <a:avLst/>
            </a:prstGeom>
          </p:spPr>
          <p:txBody>
            <a:bodyPr lIns="47699" tIns="47699" rIns="47699" bIns="47699" rtlCol="0" anchor="ctr"/>
            <a:lstStyle/>
            <a:p>
              <a:pPr algn="ctr">
                <a:lnSpc>
                  <a:spcPts val="2403"/>
                </a:lnSpc>
              </a:pPr>
              <a:endParaRPr sz="5634"/>
            </a:p>
          </p:txBody>
        </p:sp>
      </p:grpSp>
      <p:sp>
        <p:nvSpPr>
          <p:cNvPr id="14" name="Freeform 3">
            <a:extLst>
              <a:ext uri="{FF2B5EF4-FFF2-40B4-BE49-F238E27FC236}">
                <a16:creationId xmlns:a16="http://schemas.microsoft.com/office/drawing/2014/main" id="{C5B64495-7D96-8765-EC15-60A8CCCDF289}"/>
              </a:ext>
            </a:extLst>
          </p:cNvPr>
          <p:cNvSpPr/>
          <p:nvPr/>
        </p:nvSpPr>
        <p:spPr>
          <a:xfrm>
            <a:off x="13310725" y="-1674361"/>
            <a:ext cx="6830104" cy="4861755"/>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a:p>
        </p:txBody>
      </p:sp>
      <p:sp>
        <p:nvSpPr>
          <p:cNvPr id="15" name="Freeform 3">
            <a:extLst>
              <a:ext uri="{FF2B5EF4-FFF2-40B4-BE49-F238E27FC236}">
                <a16:creationId xmlns:a16="http://schemas.microsoft.com/office/drawing/2014/main" id="{161562DC-D0C9-9AE3-F015-40758800D19C}"/>
              </a:ext>
            </a:extLst>
          </p:cNvPr>
          <p:cNvSpPr/>
          <p:nvPr/>
        </p:nvSpPr>
        <p:spPr>
          <a:xfrm>
            <a:off x="-2085382" y="7065218"/>
            <a:ext cx="6830104" cy="4861755"/>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a:p>
        </p:txBody>
      </p:sp>
      <p:sp>
        <p:nvSpPr>
          <p:cNvPr id="17" name="Freeform 6">
            <a:extLst>
              <a:ext uri="{FF2B5EF4-FFF2-40B4-BE49-F238E27FC236}">
                <a16:creationId xmlns:a16="http://schemas.microsoft.com/office/drawing/2014/main" id="{BBCB0201-861F-A65D-847D-E055773A37B6}"/>
              </a:ext>
            </a:extLst>
          </p:cNvPr>
          <p:cNvSpPr/>
          <p:nvPr/>
        </p:nvSpPr>
        <p:spPr>
          <a:xfrm flipH="1" flipV="1">
            <a:off x="12766016" y="323092"/>
            <a:ext cx="4963762"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690"/>
          </a:p>
        </p:txBody>
      </p:sp>
      <p:sp>
        <p:nvSpPr>
          <p:cNvPr id="18" name="Flowchart: Connector 17">
            <a:extLst>
              <a:ext uri="{FF2B5EF4-FFF2-40B4-BE49-F238E27FC236}">
                <a16:creationId xmlns:a16="http://schemas.microsoft.com/office/drawing/2014/main" id="{A7324657-9CA3-EB1B-2719-1064BE0A3B19}"/>
              </a:ext>
            </a:extLst>
          </p:cNvPr>
          <p:cNvSpPr/>
          <p:nvPr/>
        </p:nvSpPr>
        <p:spPr>
          <a:xfrm>
            <a:off x="976046" y="2958182"/>
            <a:ext cx="1042559" cy="968687"/>
          </a:xfrm>
          <a:prstGeom prst="flowChartConnector">
            <a:avLst/>
          </a:prstGeom>
          <a:solidFill>
            <a:srgbClr val="F5EBA3"/>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90"/>
          </a:p>
        </p:txBody>
      </p:sp>
      <p:sp>
        <p:nvSpPr>
          <p:cNvPr id="19" name="TextBox 18">
            <a:extLst>
              <a:ext uri="{FF2B5EF4-FFF2-40B4-BE49-F238E27FC236}">
                <a16:creationId xmlns:a16="http://schemas.microsoft.com/office/drawing/2014/main" id="{E9313C0B-938C-FC0C-4D53-0D1E8B4CF4BB}"/>
              </a:ext>
            </a:extLst>
          </p:cNvPr>
          <p:cNvSpPr txBox="1"/>
          <p:nvPr/>
        </p:nvSpPr>
        <p:spPr>
          <a:xfrm>
            <a:off x="2290959" y="2958186"/>
            <a:ext cx="5602522" cy="959365"/>
          </a:xfrm>
          <a:prstGeom prst="rect">
            <a:avLst/>
          </a:prstGeom>
          <a:noFill/>
        </p:spPr>
        <p:txBody>
          <a:bodyPr wrap="square" rtlCol="0">
            <a:spAutoFit/>
          </a:bodyPr>
          <a:lstStyle/>
          <a:p>
            <a:r>
              <a:rPr lang="en-US" sz="5634" b="1" dirty="0">
                <a:solidFill>
                  <a:srgbClr val="EBCD7B"/>
                </a:solidFill>
                <a:effectLst>
                  <a:glow rad="228600">
                    <a:schemeClr val="accent6">
                      <a:satMod val="175000"/>
                      <a:alpha val="40000"/>
                    </a:schemeClr>
                  </a:glow>
                </a:effectLst>
              </a:rPr>
              <a:t>Dataset structure</a:t>
            </a:r>
          </a:p>
        </p:txBody>
      </p:sp>
      <p:pic>
        <p:nvPicPr>
          <p:cNvPr id="21" name="Graphic 20" descr="Hierarchy with solid fill">
            <a:extLst>
              <a:ext uri="{FF2B5EF4-FFF2-40B4-BE49-F238E27FC236}">
                <a16:creationId xmlns:a16="http://schemas.microsoft.com/office/drawing/2014/main" id="{0206D04B-774A-05DE-7E67-85D4287C97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14712" y="4714212"/>
            <a:ext cx="858578" cy="858578"/>
          </a:xfrm>
          <a:prstGeom prst="rect">
            <a:avLst/>
          </a:prstGeom>
        </p:spPr>
      </p:pic>
      <p:pic>
        <p:nvPicPr>
          <p:cNvPr id="23" name="Graphic 22" descr="Hierarchy with solid fill">
            <a:extLst>
              <a:ext uri="{FF2B5EF4-FFF2-40B4-BE49-F238E27FC236}">
                <a16:creationId xmlns:a16="http://schemas.microsoft.com/office/drawing/2014/main" id="{92A0592D-1916-EE99-AC00-10A436198F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8034" y="2926574"/>
            <a:ext cx="858578" cy="858578"/>
          </a:xfrm>
          <a:prstGeom prst="rect">
            <a:avLst/>
          </a:prstGeom>
        </p:spPr>
      </p:pic>
      <p:sp>
        <p:nvSpPr>
          <p:cNvPr id="24" name="Flowchart: Connector 23">
            <a:extLst>
              <a:ext uri="{FF2B5EF4-FFF2-40B4-BE49-F238E27FC236}">
                <a16:creationId xmlns:a16="http://schemas.microsoft.com/office/drawing/2014/main" id="{15EC5D28-53E8-FB5E-B241-044807C6FDBD}"/>
              </a:ext>
            </a:extLst>
          </p:cNvPr>
          <p:cNvSpPr/>
          <p:nvPr/>
        </p:nvSpPr>
        <p:spPr>
          <a:xfrm>
            <a:off x="9658291" y="2839387"/>
            <a:ext cx="1042559" cy="968687"/>
          </a:xfrm>
          <a:prstGeom prst="flowChartConnector">
            <a:avLst/>
          </a:prstGeom>
          <a:solidFill>
            <a:srgbClr val="F5EBA3"/>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90"/>
          </a:p>
        </p:txBody>
      </p:sp>
      <p:sp>
        <p:nvSpPr>
          <p:cNvPr id="25" name="TextBox 24">
            <a:extLst>
              <a:ext uri="{FF2B5EF4-FFF2-40B4-BE49-F238E27FC236}">
                <a16:creationId xmlns:a16="http://schemas.microsoft.com/office/drawing/2014/main" id="{8418199F-D545-1606-1DFC-046F444B5529}"/>
              </a:ext>
            </a:extLst>
          </p:cNvPr>
          <p:cNvSpPr txBox="1"/>
          <p:nvPr/>
        </p:nvSpPr>
        <p:spPr>
          <a:xfrm>
            <a:off x="10817141" y="2879042"/>
            <a:ext cx="5602522" cy="959365"/>
          </a:xfrm>
          <a:prstGeom prst="rect">
            <a:avLst/>
          </a:prstGeom>
          <a:noFill/>
        </p:spPr>
        <p:txBody>
          <a:bodyPr wrap="square" rtlCol="0">
            <a:spAutoFit/>
          </a:bodyPr>
          <a:lstStyle/>
          <a:p>
            <a:r>
              <a:rPr lang="en-US" sz="5634" b="1" dirty="0">
                <a:solidFill>
                  <a:srgbClr val="EBCD7B"/>
                </a:solidFill>
                <a:effectLst>
                  <a:glow rad="228600">
                    <a:schemeClr val="accent6">
                      <a:satMod val="175000"/>
                      <a:alpha val="40000"/>
                    </a:schemeClr>
                  </a:glow>
                </a:effectLst>
              </a:rPr>
              <a:t>Statistics</a:t>
            </a:r>
          </a:p>
        </p:txBody>
      </p:sp>
      <p:pic>
        <p:nvPicPr>
          <p:cNvPr id="27" name="Graphic 26" descr="Bar chart with solid fill">
            <a:extLst>
              <a:ext uri="{FF2B5EF4-FFF2-40B4-BE49-F238E27FC236}">
                <a16:creationId xmlns:a16="http://schemas.microsoft.com/office/drawing/2014/main" id="{74D54311-8772-4A22-22FE-87306D93F7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42355" y="2926575"/>
            <a:ext cx="772720" cy="7727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5B34046-8C35-54E9-3487-A6F4C5F8797E}"/>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4980FE86-4DCA-3BF2-364C-E3A7B44A41E9}"/>
              </a:ext>
            </a:extLst>
          </p:cNvPr>
          <p:cNvSpPr txBox="1"/>
          <p:nvPr/>
        </p:nvSpPr>
        <p:spPr>
          <a:xfrm>
            <a:off x="3862696" y="665058"/>
            <a:ext cx="10088286" cy="650306"/>
          </a:xfrm>
          <a:prstGeom prst="rect">
            <a:avLst/>
          </a:prstGeom>
        </p:spPr>
        <p:txBody>
          <a:bodyPr wrap="square" lIns="0" tIns="0" rIns="0" bIns="0" rtlCol="0" anchor="t">
            <a:spAutoFit/>
          </a:bodyPr>
          <a:lstStyle/>
          <a:p>
            <a:r>
              <a:rPr lang="en-US" sz="4226" b="1" dirty="0">
                <a:solidFill>
                  <a:srgbClr val="F5EBA3"/>
                </a:solidFill>
              </a:rPr>
              <a:t>Why Inception v1 Wins for Face Recognition</a:t>
            </a:r>
          </a:p>
        </p:txBody>
      </p:sp>
      <p:sp>
        <p:nvSpPr>
          <p:cNvPr id="13" name="Freeform 3">
            <a:extLst>
              <a:ext uri="{FF2B5EF4-FFF2-40B4-BE49-F238E27FC236}">
                <a16:creationId xmlns:a16="http://schemas.microsoft.com/office/drawing/2014/main" id="{1561182A-5638-8151-0E4A-A140CE18BA62}"/>
              </a:ext>
            </a:extLst>
          </p:cNvPr>
          <p:cNvSpPr/>
          <p:nvPr/>
        </p:nvSpPr>
        <p:spPr>
          <a:xfrm>
            <a:off x="13442940" y="-1372244"/>
            <a:ext cx="5795398" cy="4982654"/>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37" name="Freeform 13">
            <a:extLst>
              <a:ext uri="{FF2B5EF4-FFF2-40B4-BE49-F238E27FC236}">
                <a16:creationId xmlns:a16="http://schemas.microsoft.com/office/drawing/2014/main" id="{9E6704A3-A035-784F-4818-A88E570E92F0}"/>
              </a:ext>
            </a:extLst>
          </p:cNvPr>
          <p:cNvSpPr/>
          <p:nvPr/>
        </p:nvSpPr>
        <p:spPr>
          <a:xfrm flipH="1" flipV="1">
            <a:off x="13442946" y="5832574"/>
            <a:ext cx="4286834" cy="4145543"/>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38" name="Freeform 3">
            <a:extLst>
              <a:ext uri="{FF2B5EF4-FFF2-40B4-BE49-F238E27FC236}">
                <a16:creationId xmlns:a16="http://schemas.microsoft.com/office/drawing/2014/main" id="{0FC7084A-BCEC-6EF0-BE52-A9F2629FF987}"/>
              </a:ext>
            </a:extLst>
          </p:cNvPr>
          <p:cNvSpPr/>
          <p:nvPr/>
        </p:nvSpPr>
        <p:spPr>
          <a:xfrm>
            <a:off x="14238909" y="737600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39" name="Freeform 3">
            <a:extLst>
              <a:ext uri="{FF2B5EF4-FFF2-40B4-BE49-F238E27FC236}">
                <a16:creationId xmlns:a16="http://schemas.microsoft.com/office/drawing/2014/main" id="{6C756388-2D9C-3C11-7D52-524F3FB6A908}"/>
              </a:ext>
            </a:extLst>
          </p:cNvPr>
          <p:cNvSpPr/>
          <p:nvPr/>
        </p:nvSpPr>
        <p:spPr>
          <a:xfrm>
            <a:off x="-987589" y="-796594"/>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6" name="Freeform 6">
            <a:extLst>
              <a:ext uri="{FF2B5EF4-FFF2-40B4-BE49-F238E27FC236}">
                <a16:creationId xmlns:a16="http://schemas.microsoft.com/office/drawing/2014/main" id="{A9CA2839-237D-613C-89B6-429332AC06B7}"/>
              </a:ext>
            </a:extLst>
          </p:cNvPr>
          <p:cNvSpPr/>
          <p:nvPr/>
        </p:nvSpPr>
        <p:spPr>
          <a:xfrm flipH="1" flipV="1">
            <a:off x="13442942" y="323090"/>
            <a:ext cx="4286834"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graphicFrame>
        <p:nvGraphicFramePr>
          <p:cNvPr id="11" name="Table 10">
            <a:extLst>
              <a:ext uri="{FF2B5EF4-FFF2-40B4-BE49-F238E27FC236}">
                <a16:creationId xmlns:a16="http://schemas.microsoft.com/office/drawing/2014/main" id="{FD979C6C-D9D2-4718-4671-10E3BA6BBEFE}"/>
              </a:ext>
            </a:extLst>
          </p:cNvPr>
          <p:cNvGraphicFramePr>
            <a:graphicFrameLocks noGrp="1"/>
          </p:cNvGraphicFramePr>
          <p:nvPr>
            <p:extLst>
              <p:ext uri="{D42A27DB-BD31-4B8C-83A1-F6EECF244321}">
                <p14:modId xmlns:p14="http://schemas.microsoft.com/office/powerpoint/2010/main" val="3320105884"/>
              </p:ext>
            </p:extLst>
          </p:nvPr>
        </p:nvGraphicFramePr>
        <p:xfrm>
          <a:off x="1202160" y="1703764"/>
          <a:ext cx="15955233" cy="7732626"/>
        </p:xfrm>
        <a:graphic>
          <a:graphicData uri="http://schemas.openxmlformats.org/drawingml/2006/table">
            <a:tbl>
              <a:tblPr firstRow="1" lastRow="1" bandRow="1">
                <a:effectLst>
                  <a:reflection blurRad="6350" stA="50000" endA="300" endPos="90000" dir="5400000" sy="-100000" algn="bl" rotWithShape="0"/>
                </a:effectLst>
                <a:tableStyleId>{8FD4443E-F989-4FC4-A0C8-D5A2AF1F390B}</a:tableStyleId>
              </a:tblPr>
              <a:tblGrid>
                <a:gridCol w="3577406">
                  <a:extLst>
                    <a:ext uri="{9D8B030D-6E8A-4147-A177-3AD203B41FA5}">
                      <a16:colId xmlns:a16="http://schemas.microsoft.com/office/drawing/2014/main" val="1911504237"/>
                    </a:ext>
                  </a:extLst>
                </a:gridCol>
                <a:gridCol w="4149792">
                  <a:extLst>
                    <a:ext uri="{9D8B030D-6E8A-4147-A177-3AD203B41FA5}">
                      <a16:colId xmlns:a16="http://schemas.microsoft.com/office/drawing/2014/main" val="3768256862"/>
                    </a:ext>
                  </a:extLst>
                </a:gridCol>
                <a:gridCol w="8228035">
                  <a:extLst>
                    <a:ext uri="{9D8B030D-6E8A-4147-A177-3AD203B41FA5}">
                      <a16:colId xmlns:a16="http://schemas.microsoft.com/office/drawing/2014/main" val="4134270946"/>
                    </a:ext>
                  </a:extLst>
                </a:gridCol>
              </a:tblGrid>
              <a:tr h="1288771">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Facial Feature</a:t>
                      </a:r>
                      <a:endParaRPr lang="en-US" sz="2900" dirty="0">
                        <a:solidFill>
                          <a:srgbClr val="F5EBA3"/>
                        </a:solidFill>
                        <a:effectLst>
                          <a:glow rad="228600">
                            <a:schemeClr val="accent5">
                              <a:satMod val="175000"/>
                              <a:alpha val="40000"/>
                            </a:schemeClr>
                          </a:glow>
                        </a:effectLst>
                      </a:endParaRPr>
                    </a:p>
                  </a:txBody>
                  <a:tcPr marL="85858" marR="85858" marT="42929" marB="42929" anchor="ctr">
                    <a:lnL>
                      <a:noFill/>
                    </a:lnL>
                    <a:lnR>
                      <a:noFill/>
                    </a:lnR>
                    <a:lnT>
                      <a:noFill/>
                    </a:lnT>
                    <a:lnB w="25400" cmpd="sng">
                      <a:noFill/>
                    </a:lnB>
                    <a:lnTlToBr w="12700" cmpd="sng">
                      <a:noFill/>
                      <a:prstDash val="solid"/>
                    </a:lnTlToBr>
                    <a:lnBlToTr w="12700" cmpd="sng">
                      <a:noFill/>
                      <a:prstDash val="solid"/>
                    </a:lnBlToTr>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Inception Advantage </a:t>
                      </a:r>
                      <a:endParaRPr lang="en-US" sz="2900" dirty="0">
                        <a:solidFill>
                          <a:srgbClr val="F5EBA3"/>
                        </a:solidFill>
                        <a:effectLst>
                          <a:glow rad="228600">
                            <a:schemeClr val="accent5">
                              <a:satMod val="175000"/>
                              <a:alpha val="40000"/>
                            </a:schemeClr>
                          </a:glow>
                        </a:effectLst>
                      </a:endParaRPr>
                    </a:p>
                  </a:txBody>
                  <a:tcPr marL="85858" marR="85858" marT="42929" marB="42929" anchor="ctr">
                    <a:lnL>
                      <a:noFill/>
                    </a:lnL>
                    <a:cell3D prstMaterial="dkEdge">
                      <a:bevel prst="coolSlant"/>
                      <a:lightRig rig="flood" dir="t"/>
                    </a:cell3D>
                  </a:tcPr>
                </a:tc>
                <a:tc>
                  <a:txBody>
                    <a:bodyPr/>
                    <a:lstStyle/>
                    <a:p>
                      <a:pPr algn="ctr"/>
                      <a:r>
                        <a:rPr lang="en-US" sz="2900" b="1" i="0" kern="1200" dirty="0">
                          <a:solidFill>
                            <a:srgbClr val="F5EBA3"/>
                          </a:solidFill>
                          <a:effectLst>
                            <a:glow rad="228600">
                              <a:schemeClr val="accent5">
                                <a:satMod val="175000"/>
                                <a:alpha val="40000"/>
                              </a:schemeClr>
                            </a:glow>
                          </a:effectLst>
                          <a:latin typeface="+mn-lt"/>
                          <a:ea typeface="+mn-ea"/>
                          <a:cs typeface="+mn-cs"/>
                        </a:rPr>
                        <a:t>How Architecture Helps</a:t>
                      </a:r>
                      <a:endParaRPr lang="en-US" sz="2900" dirty="0">
                        <a:solidFill>
                          <a:srgbClr val="F5EBA3"/>
                        </a:solidFill>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extLst>
                  <a:ext uri="{0D108BD9-81ED-4DB2-BD59-A6C34878D82A}">
                    <a16:rowId xmlns:a16="http://schemas.microsoft.com/office/drawing/2014/main" val="908000866"/>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Multi-scale Features</a:t>
                      </a:r>
                      <a:endParaRPr lang="en-US" sz="2900" dirty="0">
                        <a:effectLst>
                          <a:glow rad="228600">
                            <a:schemeClr val="accent5">
                              <a:satMod val="175000"/>
                              <a:alpha val="40000"/>
                            </a:schemeClr>
                          </a:glow>
                        </a:effectLst>
                      </a:endParaRPr>
                    </a:p>
                  </a:txBody>
                  <a:tcPr marL="85858" marR="85858" marT="42929" marB="42929" anchor="ctr">
                    <a:lnT w="25400" cmpd="sng">
                      <a:noFill/>
                    </a:lnT>
                    <a:cell3D prstMaterial="dkEdge">
                      <a:bevel prst="coolSlant"/>
                      <a:lightRig rig="flood" dir="t"/>
                    </a:cell3D>
                  </a:tcPr>
                </a:tc>
                <a:tc>
                  <a:txBody>
                    <a:bodyPr/>
                    <a:lstStyle/>
                    <a:p>
                      <a:pPr algn="ctr"/>
                      <a:r>
                        <a:rPr lang="it-IT" sz="2300" b="0" i="0" kern="1200" dirty="0">
                          <a:solidFill>
                            <a:schemeClr val="lt1"/>
                          </a:solidFill>
                          <a:effectLst/>
                          <a:latin typeface="+mn-lt"/>
                          <a:ea typeface="+mn-ea"/>
                          <a:cs typeface="+mn-cs"/>
                        </a:rPr>
                        <a:t>Parallel 1x1, 3x3, 5x5 conv</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Captures eyes (small), nose (medium), face outline (large) simultaneously</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2939561031"/>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Pose Variation</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Multiple receptive fields</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Handles different angles and facial expressions</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3658826021"/>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Lighting Conditions</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Multiple filter combinations</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Robust to shadows, highlights, uneven lighting</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717575433"/>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Fast Training</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Efficient parameter use</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Converges quickly (683s) with 3980 images</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1597055869"/>
                  </a:ext>
                </a:extLst>
              </a:tr>
              <a:tr h="1288771">
                <a:tc>
                  <a:txBody>
                    <a:bodyPr/>
                    <a:lstStyle/>
                    <a:p>
                      <a:pPr algn="ctr"/>
                      <a:r>
                        <a:rPr lang="en-US" sz="2900" b="1" i="0" kern="1200" dirty="0">
                          <a:solidFill>
                            <a:schemeClr val="lt1"/>
                          </a:solidFill>
                          <a:effectLst>
                            <a:glow rad="228600">
                              <a:schemeClr val="accent5">
                                <a:satMod val="175000"/>
                                <a:alpha val="40000"/>
                              </a:schemeClr>
                            </a:glow>
                          </a:effectLst>
                          <a:latin typeface="+mn-lt"/>
                          <a:ea typeface="+mn-ea"/>
                          <a:cs typeface="+mn-cs"/>
                        </a:rPr>
                        <a:t>High Accuracy</a:t>
                      </a:r>
                      <a:endParaRPr lang="en-US" sz="2900" dirty="0">
                        <a:effectLst>
                          <a:glow rad="228600">
                            <a:schemeClr val="accent5">
                              <a:satMod val="175000"/>
                              <a:alpha val="40000"/>
                            </a:schemeClr>
                          </a:glow>
                        </a:effectLst>
                      </a:endParaRPr>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Optimal complexity for dataset</a:t>
                      </a:r>
                      <a:endParaRPr lang="en-US" sz="2300" dirty="0"/>
                    </a:p>
                  </a:txBody>
                  <a:tcPr marL="85858" marR="85858" marT="42929" marB="42929" anchor="ctr">
                    <a:cell3D prstMaterial="dkEdge">
                      <a:bevel prst="coolSlant"/>
                      <a:lightRig rig="flood" dir="t"/>
                    </a:cell3D>
                  </a:tcPr>
                </a:tc>
                <a:tc>
                  <a:txBody>
                    <a:bodyPr/>
                    <a:lstStyle/>
                    <a:p>
                      <a:pPr algn="ctr"/>
                      <a:r>
                        <a:rPr lang="en-US" sz="2300" b="0" i="0" kern="1200" dirty="0">
                          <a:solidFill>
                            <a:schemeClr val="lt1"/>
                          </a:solidFill>
                          <a:effectLst/>
                          <a:latin typeface="+mn-lt"/>
                          <a:ea typeface="+mn-ea"/>
                          <a:cs typeface="+mn-cs"/>
                        </a:rPr>
                        <a:t>7M parameters - neither overfitting nor underfitting</a:t>
                      </a:r>
                      <a:endParaRPr lang="en-US" sz="2300" dirty="0"/>
                    </a:p>
                  </a:txBody>
                  <a:tcPr marL="85858" marR="85858" marT="42929" marB="42929" anchor="ctr">
                    <a:cell3D prstMaterial="dkEdge">
                      <a:bevel prst="coolSlant"/>
                      <a:lightRig rig="flood" dir="t"/>
                    </a:cell3D>
                  </a:tcPr>
                </a:tc>
                <a:extLst>
                  <a:ext uri="{0D108BD9-81ED-4DB2-BD59-A6C34878D82A}">
                    <a16:rowId xmlns:a16="http://schemas.microsoft.com/office/drawing/2014/main" val="92990739"/>
                  </a:ext>
                </a:extLst>
              </a:tr>
            </a:tbl>
          </a:graphicData>
        </a:graphic>
      </p:graphicFrame>
    </p:spTree>
    <p:extLst>
      <p:ext uri="{BB962C8B-B14F-4D97-AF65-F5344CB8AC3E}">
        <p14:creationId xmlns:p14="http://schemas.microsoft.com/office/powerpoint/2010/main" val="325632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AC3FCA2-E285-9DB4-AE30-9AF8C32376B9}"/>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F5A4C23-60F5-1299-6F31-759337C85B7A}"/>
              </a:ext>
            </a:extLst>
          </p:cNvPr>
          <p:cNvSpPr txBox="1"/>
          <p:nvPr/>
        </p:nvSpPr>
        <p:spPr>
          <a:xfrm>
            <a:off x="3133957" y="707520"/>
            <a:ext cx="10088286" cy="1155957"/>
          </a:xfrm>
          <a:prstGeom prst="rect">
            <a:avLst/>
          </a:prstGeom>
        </p:spPr>
        <p:txBody>
          <a:bodyPr wrap="square" lIns="0" tIns="0" rIns="0" bIns="0" rtlCol="0" anchor="t">
            <a:spAutoFit/>
          </a:bodyPr>
          <a:lstStyle/>
          <a:p>
            <a:pPr algn="ctr"/>
            <a:r>
              <a:rPr lang="en-US" sz="3756" b="1" dirty="0">
                <a:solidFill>
                  <a:srgbClr val="F5EBA3"/>
                </a:solidFill>
                <a:effectLst>
                  <a:glow rad="228600">
                    <a:schemeClr val="accent5">
                      <a:satMod val="175000"/>
                      <a:alpha val="40000"/>
                    </a:schemeClr>
                  </a:glow>
                </a:effectLst>
              </a:rPr>
              <a:t>Why Inception v1 Excels for Celebrity Face Recognition</a:t>
            </a:r>
          </a:p>
        </p:txBody>
      </p:sp>
      <p:sp>
        <p:nvSpPr>
          <p:cNvPr id="13" name="Freeform 3">
            <a:extLst>
              <a:ext uri="{FF2B5EF4-FFF2-40B4-BE49-F238E27FC236}">
                <a16:creationId xmlns:a16="http://schemas.microsoft.com/office/drawing/2014/main" id="{3D0CCFFF-57FD-7D0B-2A51-7431C5F8155B}"/>
              </a:ext>
            </a:extLst>
          </p:cNvPr>
          <p:cNvSpPr/>
          <p:nvPr/>
        </p:nvSpPr>
        <p:spPr>
          <a:xfrm>
            <a:off x="13442940" y="-1372244"/>
            <a:ext cx="5795398" cy="4982654"/>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a:p>
        </p:txBody>
      </p:sp>
      <p:sp>
        <p:nvSpPr>
          <p:cNvPr id="37" name="Freeform 13">
            <a:extLst>
              <a:ext uri="{FF2B5EF4-FFF2-40B4-BE49-F238E27FC236}">
                <a16:creationId xmlns:a16="http://schemas.microsoft.com/office/drawing/2014/main" id="{E1488B4E-C255-1294-B360-8C215B02327F}"/>
              </a:ext>
            </a:extLst>
          </p:cNvPr>
          <p:cNvSpPr/>
          <p:nvPr/>
        </p:nvSpPr>
        <p:spPr>
          <a:xfrm flipH="1" flipV="1">
            <a:off x="13442946" y="5832574"/>
            <a:ext cx="4286834" cy="4145543"/>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690"/>
          </a:p>
        </p:txBody>
      </p:sp>
      <p:sp>
        <p:nvSpPr>
          <p:cNvPr id="38" name="Freeform 3">
            <a:extLst>
              <a:ext uri="{FF2B5EF4-FFF2-40B4-BE49-F238E27FC236}">
                <a16:creationId xmlns:a16="http://schemas.microsoft.com/office/drawing/2014/main" id="{BE761670-F3C4-2105-262F-186AB060BFE8}"/>
              </a:ext>
            </a:extLst>
          </p:cNvPr>
          <p:cNvSpPr/>
          <p:nvPr/>
        </p:nvSpPr>
        <p:spPr>
          <a:xfrm>
            <a:off x="14238909" y="737600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a:p>
        </p:txBody>
      </p:sp>
      <p:sp>
        <p:nvSpPr>
          <p:cNvPr id="39" name="Freeform 3">
            <a:extLst>
              <a:ext uri="{FF2B5EF4-FFF2-40B4-BE49-F238E27FC236}">
                <a16:creationId xmlns:a16="http://schemas.microsoft.com/office/drawing/2014/main" id="{92486D47-D08E-9CF0-BAB9-D1104D5523C8}"/>
              </a:ext>
            </a:extLst>
          </p:cNvPr>
          <p:cNvSpPr/>
          <p:nvPr/>
        </p:nvSpPr>
        <p:spPr>
          <a:xfrm>
            <a:off x="-987589" y="-796594"/>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dirty="0"/>
          </a:p>
        </p:txBody>
      </p:sp>
      <p:sp>
        <p:nvSpPr>
          <p:cNvPr id="6" name="Freeform 6">
            <a:extLst>
              <a:ext uri="{FF2B5EF4-FFF2-40B4-BE49-F238E27FC236}">
                <a16:creationId xmlns:a16="http://schemas.microsoft.com/office/drawing/2014/main" id="{64ADFA21-FDA5-B4BE-7021-9156E840EBAF}"/>
              </a:ext>
            </a:extLst>
          </p:cNvPr>
          <p:cNvSpPr/>
          <p:nvPr/>
        </p:nvSpPr>
        <p:spPr>
          <a:xfrm flipH="1" flipV="1">
            <a:off x="13442942" y="323090"/>
            <a:ext cx="4286834"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690" dirty="0"/>
          </a:p>
        </p:txBody>
      </p:sp>
      <p:sp>
        <p:nvSpPr>
          <p:cNvPr id="3" name="Rectangle: Rounded Corners 2">
            <a:extLst>
              <a:ext uri="{FF2B5EF4-FFF2-40B4-BE49-F238E27FC236}">
                <a16:creationId xmlns:a16="http://schemas.microsoft.com/office/drawing/2014/main" id="{86C40B8D-BDE3-8173-C8AE-06CDB789B9C1}"/>
              </a:ext>
            </a:extLst>
          </p:cNvPr>
          <p:cNvSpPr/>
          <p:nvPr/>
        </p:nvSpPr>
        <p:spPr>
          <a:xfrm>
            <a:off x="993569" y="2320053"/>
            <a:ext cx="4850284" cy="7044788"/>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effectLst>
                <a:glow rad="228600">
                  <a:schemeClr val="accent5">
                    <a:satMod val="175000"/>
                    <a:alpha val="40000"/>
                  </a:schemeClr>
                </a:glow>
              </a:effectLst>
            </a:endParaRPr>
          </a:p>
        </p:txBody>
      </p:sp>
      <p:sp>
        <p:nvSpPr>
          <p:cNvPr id="5" name="Rectangle: Rounded Corners 4">
            <a:extLst>
              <a:ext uri="{FF2B5EF4-FFF2-40B4-BE49-F238E27FC236}">
                <a16:creationId xmlns:a16="http://schemas.microsoft.com/office/drawing/2014/main" id="{E2BA2084-9AFD-2493-6DA5-B73B9B9DE6C3}"/>
              </a:ext>
            </a:extLst>
          </p:cNvPr>
          <p:cNvSpPr/>
          <p:nvPr/>
        </p:nvSpPr>
        <p:spPr>
          <a:xfrm>
            <a:off x="7000591" y="2320053"/>
            <a:ext cx="4933793" cy="7044786"/>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effectLst>
                <a:glow rad="228600">
                  <a:schemeClr val="accent5">
                    <a:satMod val="175000"/>
                    <a:alpha val="40000"/>
                  </a:schemeClr>
                </a:glow>
              </a:effectLst>
            </a:endParaRPr>
          </a:p>
        </p:txBody>
      </p:sp>
      <p:sp>
        <p:nvSpPr>
          <p:cNvPr id="7" name="Rectangle: Rounded Corners 6">
            <a:extLst>
              <a:ext uri="{FF2B5EF4-FFF2-40B4-BE49-F238E27FC236}">
                <a16:creationId xmlns:a16="http://schemas.microsoft.com/office/drawing/2014/main" id="{6FD96E35-0C04-F72D-5941-5E6FF6C22AB7}"/>
              </a:ext>
            </a:extLst>
          </p:cNvPr>
          <p:cNvSpPr/>
          <p:nvPr/>
        </p:nvSpPr>
        <p:spPr>
          <a:xfrm>
            <a:off x="12730342" y="2309314"/>
            <a:ext cx="4564094" cy="7044776"/>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effectLst>
                <a:glow rad="228600">
                  <a:schemeClr val="accent5">
                    <a:satMod val="175000"/>
                    <a:alpha val="40000"/>
                  </a:schemeClr>
                </a:glow>
              </a:effectLst>
            </a:endParaRPr>
          </a:p>
        </p:txBody>
      </p:sp>
      <p:sp>
        <p:nvSpPr>
          <p:cNvPr id="8" name="TextBox 7">
            <a:extLst>
              <a:ext uri="{FF2B5EF4-FFF2-40B4-BE49-F238E27FC236}">
                <a16:creationId xmlns:a16="http://schemas.microsoft.com/office/drawing/2014/main" id="{39A49DA7-32DB-9EA5-DCBD-4D0CF8C3EC9A}"/>
              </a:ext>
            </a:extLst>
          </p:cNvPr>
          <p:cNvSpPr txBox="1"/>
          <p:nvPr/>
        </p:nvSpPr>
        <p:spPr>
          <a:xfrm>
            <a:off x="2113109" y="2362274"/>
            <a:ext cx="2400964" cy="1017202"/>
          </a:xfrm>
          <a:prstGeom prst="rect">
            <a:avLst/>
          </a:prstGeom>
          <a:noFill/>
        </p:spPr>
        <p:txBody>
          <a:bodyPr wrap="square" rtlCol="0">
            <a:spAutoFit/>
          </a:bodyPr>
          <a:lstStyle/>
          <a:p>
            <a:pPr algn="ctr"/>
            <a:r>
              <a:rPr lang="en-US" sz="3005" b="1" dirty="0">
                <a:solidFill>
                  <a:srgbClr val="F5EBA3"/>
                </a:solidFill>
                <a:effectLst>
                  <a:glow rad="228600">
                    <a:schemeClr val="accent5">
                      <a:satMod val="175000"/>
                      <a:alpha val="40000"/>
                    </a:schemeClr>
                  </a:glow>
                </a:effectLst>
              </a:rPr>
              <a:t>Multi-Scale Architecture</a:t>
            </a:r>
          </a:p>
        </p:txBody>
      </p:sp>
      <p:sp>
        <p:nvSpPr>
          <p:cNvPr id="9" name="TextBox 8">
            <a:extLst>
              <a:ext uri="{FF2B5EF4-FFF2-40B4-BE49-F238E27FC236}">
                <a16:creationId xmlns:a16="http://schemas.microsoft.com/office/drawing/2014/main" id="{4858DC37-B779-0D35-0F22-9C05FD34A4CC}"/>
              </a:ext>
            </a:extLst>
          </p:cNvPr>
          <p:cNvSpPr txBox="1"/>
          <p:nvPr/>
        </p:nvSpPr>
        <p:spPr>
          <a:xfrm>
            <a:off x="8030167" y="2355560"/>
            <a:ext cx="2874641" cy="1017202"/>
          </a:xfrm>
          <a:prstGeom prst="rect">
            <a:avLst/>
          </a:prstGeom>
          <a:noFill/>
        </p:spPr>
        <p:txBody>
          <a:bodyPr wrap="square" rtlCol="0">
            <a:spAutoFit/>
          </a:bodyPr>
          <a:lstStyle/>
          <a:p>
            <a:pPr algn="ctr"/>
            <a:r>
              <a:rPr lang="en-US" sz="3005" b="1" dirty="0">
                <a:solidFill>
                  <a:srgbClr val="F5EBA3"/>
                </a:solidFill>
                <a:effectLst>
                  <a:glow rad="228600">
                    <a:schemeClr val="accent5">
                      <a:satMod val="175000"/>
                      <a:alpha val="40000"/>
                    </a:schemeClr>
                  </a:glow>
                </a:effectLst>
              </a:rPr>
              <a:t>Dataset Size &amp; Model Capacity </a:t>
            </a:r>
            <a:endParaRPr lang="en-US" sz="3005" dirty="0">
              <a:solidFill>
                <a:srgbClr val="F5EBA3"/>
              </a:solidFill>
              <a:effectLst>
                <a:glow rad="228600">
                  <a:schemeClr val="accent5">
                    <a:satMod val="175000"/>
                    <a:alpha val="40000"/>
                  </a:schemeClr>
                </a:glow>
              </a:effectLst>
            </a:endParaRPr>
          </a:p>
        </p:txBody>
      </p:sp>
      <p:sp>
        <p:nvSpPr>
          <p:cNvPr id="10" name="TextBox 9">
            <a:extLst>
              <a:ext uri="{FF2B5EF4-FFF2-40B4-BE49-F238E27FC236}">
                <a16:creationId xmlns:a16="http://schemas.microsoft.com/office/drawing/2014/main" id="{61F66DB9-AE19-652F-AFA1-085704C3A90E}"/>
              </a:ext>
            </a:extLst>
          </p:cNvPr>
          <p:cNvSpPr txBox="1"/>
          <p:nvPr/>
        </p:nvSpPr>
        <p:spPr>
          <a:xfrm>
            <a:off x="13963280" y="2392160"/>
            <a:ext cx="2201147" cy="1017202"/>
          </a:xfrm>
          <a:prstGeom prst="rect">
            <a:avLst/>
          </a:prstGeom>
          <a:noFill/>
        </p:spPr>
        <p:txBody>
          <a:bodyPr wrap="square" rtlCol="0">
            <a:spAutoFit/>
          </a:bodyPr>
          <a:lstStyle/>
          <a:p>
            <a:pPr algn="ctr"/>
            <a:r>
              <a:rPr lang="en-US" sz="3005" b="1" dirty="0">
                <a:solidFill>
                  <a:srgbClr val="F5EBA3"/>
                </a:solidFill>
                <a:effectLst>
                  <a:glow rad="228600">
                    <a:schemeClr val="accent5">
                      <a:satMod val="175000"/>
                      <a:alpha val="40000"/>
                    </a:schemeClr>
                  </a:glow>
                </a:effectLst>
              </a:rPr>
              <a:t>Multi-Scale Architecture</a:t>
            </a:r>
          </a:p>
        </p:txBody>
      </p:sp>
      <p:cxnSp>
        <p:nvCxnSpPr>
          <p:cNvPr id="16" name="Straight Connector 15">
            <a:extLst>
              <a:ext uri="{FF2B5EF4-FFF2-40B4-BE49-F238E27FC236}">
                <a16:creationId xmlns:a16="http://schemas.microsoft.com/office/drawing/2014/main" id="{137447B3-174F-94A4-725D-FE9BCB19B370}"/>
              </a:ext>
            </a:extLst>
          </p:cNvPr>
          <p:cNvCxnSpPr>
            <a:cxnSpLocks/>
          </p:cNvCxnSpPr>
          <p:nvPr/>
        </p:nvCxnSpPr>
        <p:spPr>
          <a:xfrm>
            <a:off x="993569" y="3610409"/>
            <a:ext cx="4850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3ABD70-C9B3-EBFA-077D-38BB2EE75038}"/>
              </a:ext>
            </a:extLst>
          </p:cNvPr>
          <p:cNvCxnSpPr>
            <a:cxnSpLocks/>
          </p:cNvCxnSpPr>
          <p:nvPr/>
        </p:nvCxnSpPr>
        <p:spPr>
          <a:xfrm flipV="1">
            <a:off x="7000591" y="3486464"/>
            <a:ext cx="4933793" cy="5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915F69-1A43-C34D-6CEF-ABC7A1CEF16C}"/>
              </a:ext>
            </a:extLst>
          </p:cNvPr>
          <p:cNvCxnSpPr>
            <a:cxnSpLocks/>
          </p:cNvCxnSpPr>
          <p:nvPr/>
        </p:nvCxnSpPr>
        <p:spPr>
          <a:xfrm>
            <a:off x="12730342" y="3486463"/>
            <a:ext cx="456409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306D171-C16D-4C40-AE52-22BCF5F225F8}"/>
              </a:ext>
            </a:extLst>
          </p:cNvPr>
          <p:cNvSpPr txBox="1"/>
          <p:nvPr/>
        </p:nvSpPr>
        <p:spPr>
          <a:xfrm>
            <a:off x="1530152" y="2355561"/>
            <a:ext cx="784189" cy="626967"/>
          </a:xfrm>
          <a:prstGeom prst="rect">
            <a:avLst/>
          </a:prstGeom>
          <a:noFill/>
        </p:spPr>
        <p:txBody>
          <a:bodyPr wrap="none" rtlCol="0">
            <a:spAutoFit/>
          </a:bodyPr>
          <a:lstStyle/>
          <a:p>
            <a:r>
              <a:rPr lang="en-US" sz="3474" b="1" dirty="0"/>
              <a:t>🧠</a:t>
            </a:r>
            <a:endParaRPr lang="en-US" sz="3474" dirty="0"/>
          </a:p>
        </p:txBody>
      </p:sp>
      <p:sp>
        <p:nvSpPr>
          <p:cNvPr id="20" name="TextBox 19">
            <a:extLst>
              <a:ext uri="{FF2B5EF4-FFF2-40B4-BE49-F238E27FC236}">
                <a16:creationId xmlns:a16="http://schemas.microsoft.com/office/drawing/2014/main" id="{95321591-4DB6-39A0-B2F1-8FBEB563825C}"/>
              </a:ext>
            </a:extLst>
          </p:cNvPr>
          <p:cNvSpPr txBox="1"/>
          <p:nvPr/>
        </p:nvSpPr>
        <p:spPr>
          <a:xfrm>
            <a:off x="7476350" y="2437457"/>
            <a:ext cx="784189" cy="626967"/>
          </a:xfrm>
          <a:prstGeom prst="rect">
            <a:avLst/>
          </a:prstGeom>
          <a:noFill/>
        </p:spPr>
        <p:txBody>
          <a:bodyPr wrap="none" rtlCol="0">
            <a:spAutoFit/>
          </a:bodyPr>
          <a:lstStyle/>
          <a:p>
            <a:r>
              <a:rPr lang="en-US" sz="3474" b="1" dirty="0"/>
              <a:t>⚖️</a:t>
            </a:r>
            <a:endParaRPr lang="en-US" sz="3474" dirty="0"/>
          </a:p>
        </p:txBody>
      </p:sp>
      <p:sp>
        <p:nvSpPr>
          <p:cNvPr id="21" name="TextBox 20">
            <a:extLst>
              <a:ext uri="{FF2B5EF4-FFF2-40B4-BE49-F238E27FC236}">
                <a16:creationId xmlns:a16="http://schemas.microsoft.com/office/drawing/2014/main" id="{23F43CBD-5496-69EC-A628-2CFE10238E66}"/>
              </a:ext>
            </a:extLst>
          </p:cNvPr>
          <p:cNvSpPr txBox="1"/>
          <p:nvPr/>
        </p:nvSpPr>
        <p:spPr>
          <a:xfrm>
            <a:off x="13404407" y="2393214"/>
            <a:ext cx="753732" cy="626967"/>
          </a:xfrm>
          <a:prstGeom prst="rect">
            <a:avLst/>
          </a:prstGeom>
          <a:noFill/>
        </p:spPr>
        <p:txBody>
          <a:bodyPr wrap="none" rtlCol="0">
            <a:spAutoFit/>
          </a:bodyPr>
          <a:lstStyle/>
          <a:p>
            <a:r>
              <a:rPr lang="en-US" sz="3474" b="1" dirty="0"/>
              <a:t>⚡</a:t>
            </a:r>
            <a:endParaRPr lang="en-US" sz="3474" dirty="0"/>
          </a:p>
        </p:txBody>
      </p:sp>
      <p:sp>
        <p:nvSpPr>
          <p:cNvPr id="31" name="Rectangle 30">
            <a:extLst>
              <a:ext uri="{FF2B5EF4-FFF2-40B4-BE49-F238E27FC236}">
                <a16:creationId xmlns:a16="http://schemas.microsoft.com/office/drawing/2014/main" id="{75CFF8E0-02AF-7F14-6020-C98BC20E719D}"/>
              </a:ext>
            </a:extLst>
          </p:cNvPr>
          <p:cNvSpPr/>
          <p:nvPr/>
        </p:nvSpPr>
        <p:spPr>
          <a:xfrm>
            <a:off x="1149592" y="4066998"/>
            <a:ext cx="1870565" cy="555246"/>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dirty="0">
              <a:solidFill>
                <a:srgbClr val="F5EBA3"/>
              </a:solidFill>
            </a:endParaRPr>
          </a:p>
        </p:txBody>
      </p:sp>
      <p:sp>
        <p:nvSpPr>
          <p:cNvPr id="32" name="TextBox 31">
            <a:extLst>
              <a:ext uri="{FF2B5EF4-FFF2-40B4-BE49-F238E27FC236}">
                <a16:creationId xmlns:a16="http://schemas.microsoft.com/office/drawing/2014/main" id="{CEF8C58C-D200-D9AD-908C-2CAD03A901EA}"/>
              </a:ext>
            </a:extLst>
          </p:cNvPr>
          <p:cNvSpPr txBox="1"/>
          <p:nvPr/>
        </p:nvSpPr>
        <p:spPr>
          <a:xfrm>
            <a:off x="1205820" y="4086579"/>
            <a:ext cx="1737976" cy="496931"/>
          </a:xfrm>
          <a:prstGeom prst="rect">
            <a:avLst/>
          </a:prstGeom>
          <a:noFill/>
        </p:spPr>
        <p:txBody>
          <a:bodyPr wrap="none" rtlCol="0">
            <a:spAutoFit/>
          </a:bodyPr>
          <a:lstStyle/>
          <a:p>
            <a:pPr algn="ctr"/>
            <a:r>
              <a:rPr lang="en-US" sz="2629" b="1" dirty="0">
                <a:solidFill>
                  <a:srgbClr val="F5EBA3"/>
                </a:solidFill>
              </a:rPr>
              <a:t>Small (1x1)</a:t>
            </a:r>
          </a:p>
        </p:txBody>
      </p:sp>
      <p:sp>
        <p:nvSpPr>
          <p:cNvPr id="33" name="Rectangle 32">
            <a:extLst>
              <a:ext uri="{FF2B5EF4-FFF2-40B4-BE49-F238E27FC236}">
                <a16:creationId xmlns:a16="http://schemas.microsoft.com/office/drawing/2014/main" id="{9EB6AD2C-70E1-4392-18AB-71A15C9CD87E}"/>
              </a:ext>
            </a:extLst>
          </p:cNvPr>
          <p:cNvSpPr/>
          <p:nvPr/>
        </p:nvSpPr>
        <p:spPr>
          <a:xfrm>
            <a:off x="1149594" y="5404871"/>
            <a:ext cx="1870566" cy="555246"/>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dirty="0">
              <a:solidFill>
                <a:srgbClr val="F5EBA3"/>
              </a:solidFill>
            </a:endParaRPr>
          </a:p>
        </p:txBody>
      </p:sp>
      <p:sp>
        <p:nvSpPr>
          <p:cNvPr id="34" name="Rectangle 33">
            <a:extLst>
              <a:ext uri="{FF2B5EF4-FFF2-40B4-BE49-F238E27FC236}">
                <a16:creationId xmlns:a16="http://schemas.microsoft.com/office/drawing/2014/main" id="{4CC6AAD6-1217-9E99-A769-1D5B031E8BCF}"/>
              </a:ext>
            </a:extLst>
          </p:cNvPr>
          <p:cNvSpPr/>
          <p:nvPr/>
        </p:nvSpPr>
        <p:spPr>
          <a:xfrm>
            <a:off x="1130479" y="6742744"/>
            <a:ext cx="1888657" cy="555246"/>
          </a:xfrm>
          <a:prstGeom prst="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dirty="0">
              <a:solidFill>
                <a:srgbClr val="F5EBA3"/>
              </a:solidFill>
            </a:endParaRPr>
          </a:p>
        </p:txBody>
      </p:sp>
      <p:sp>
        <p:nvSpPr>
          <p:cNvPr id="35" name="TextBox 34">
            <a:extLst>
              <a:ext uri="{FF2B5EF4-FFF2-40B4-BE49-F238E27FC236}">
                <a16:creationId xmlns:a16="http://schemas.microsoft.com/office/drawing/2014/main" id="{F30241F1-2C27-B804-ABAF-F478A7017575}"/>
              </a:ext>
            </a:extLst>
          </p:cNvPr>
          <p:cNvSpPr txBox="1"/>
          <p:nvPr/>
        </p:nvSpPr>
        <p:spPr>
          <a:xfrm>
            <a:off x="1114096" y="5455672"/>
            <a:ext cx="1941558" cy="453650"/>
          </a:xfrm>
          <a:prstGeom prst="rect">
            <a:avLst/>
          </a:prstGeom>
          <a:noFill/>
        </p:spPr>
        <p:txBody>
          <a:bodyPr wrap="none" rtlCol="0">
            <a:spAutoFit/>
          </a:bodyPr>
          <a:lstStyle/>
          <a:p>
            <a:pPr algn="ctr"/>
            <a:r>
              <a:rPr lang="en-US" sz="2348" b="1" dirty="0">
                <a:solidFill>
                  <a:srgbClr val="F5EBA3"/>
                </a:solidFill>
              </a:rPr>
              <a:t>Medium (3x3)</a:t>
            </a:r>
          </a:p>
        </p:txBody>
      </p:sp>
      <p:sp>
        <p:nvSpPr>
          <p:cNvPr id="36" name="TextBox 35">
            <a:extLst>
              <a:ext uri="{FF2B5EF4-FFF2-40B4-BE49-F238E27FC236}">
                <a16:creationId xmlns:a16="http://schemas.microsoft.com/office/drawing/2014/main" id="{A9990F62-8619-E660-508B-FE1F48152BF5}"/>
              </a:ext>
            </a:extLst>
          </p:cNvPr>
          <p:cNvSpPr txBox="1"/>
          <p:nvPr/>
        </p:nvSpPr>
        <p:spPr>
          <a:xfrm>
            <a:off x="1215222" y="6742743"/>
            <a:ext cx="1723998" cy="496931"/>
          </a:xfrm>
          <a:prstGeom prst="rect">
            <a:avLst/>
          </a:prstGeom>
          <a:noFill/>
        </p:spPr>
        <p:txBody>
          <a:bodyPr wrap="none" rtlCol="0">
            <a:spAutoFit/>
          </a:bodyPr>
          <a:lstStyle/>
          <a:p>
            <a:r>
              <a:rPr lang="en-US" sz="2629" b="1" dirty="0">
                <a:solidFill>
                  <a:srgbClr val="F5EBA3"/>
                </a:solidFill>
              </a:rPr>
              <a:t>Large (5x5)</a:t>
            </a:r>
          </a:p>
        </p:txBody>
      </p:sp>
      <p:cxnSp>
        <p:nvCxnSpPr>
          <p:cNvPr id="43" name="Straight Arrow Connector 42">
            <a:extLst>
              <a:ext uri="{FF2B5EF4-FFF2-40B4-BE49-F238E27FC236}">
                <a16:creationId xmlns:a16="http://schemas.microsoft.com/office/drawing/2014/main" id="{DB3D011F-FAEF-765A-841B-D8657DC1B216}"/>
              </a:ext>
            </a:extLst>
          </p:cNvPr>
          <p:cNvCxnSpPr>
            <a:stCxn id="31" idx="2"/>
          </p:cNvCxnSpPr>
          <p:nvPr/>
        </p:nvCxnSpPr>
        <p:spPr>
          <a:xfrm flipH="1">
            <a:off x="2084874" y="4622242"/>
            <a:ext cx="3" cy="782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A591D91-54AC-4B4C-991A-7D2A6ED33102}"/>
              </a:ext>
            </a:extLst>
          </p:cNvPr>
          <p:cNvCxnSpPr/>
          <p:nvPr/>
        </p:nvCxnSpPr>
        <p:spPr>
          <a:xfrm flipH="1">
            <a:off x="2074806" y="5958573"/>
            <a:ext cx="3" cy="782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E52AD7E-00FD-D0B8-D182-BAD7DD4377CF}"/>
              </a:ext>
            </a:extLst>
          </p:cNvPr>
          <p:cNvCxnSpPr/>
          <p:nvPr/>
        </p:nvCxnSpPr>
        <p:spPr>
          <a:xfrm>
            <a:off x="3019142" y="4344620"/>
            <a:ext cx="4926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4901590-BA06-D925-0411-B4348BA243A1}"/>
              </a:ext>
            </a:extLst>
          </p:cNvPr>
          <p:cNvCxnSpPr/>
          <p:nvPr/>
        </p:nvCxnSpPr>
        <p:spPr>
          <a:xfrm>
            <a:off x="3019142" y="5679637"/>
            <a:ext cx="4926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5329EE0-5C12-DD50-4FA0-9149E2F258BF}"/>
              </a:ext>
            </a:extLst>
          </p:cNvPr>
          <p:cNvCxnSpPr/>
          <p:nvPr/>
        </p:nvCxnSpPr>
        <p:spPr>
          <a:xfrm>
            <a:off x="3048323" y="7020366"/>
            <a:ext cx="49269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BB1ED38-A3AB-7F86-2F31-55C1E96D3F38}"/>
              </a:ext>
            </a:extLst>
          </p:cNvPr>
          <p:cNvSpPr txBox="1"/>
          <p:nvPr/>
        </p:nvSpPr>
        <p:spPr>
          <a:xfrm>
            <a:off x="3639442" y="3886506"/>
            <a:ext cx="1870557" cy="1046056"/>
          </a:xfrm>
          <a:prstGeom prst="rect">
            <a:avLst/>
          </a:prstGeom>
          <a:noFill/>
        </p:spPr>
        <p:txBody>
          <a:bodyPr wrap="square" rtlCol="0">
            <a:spAutoFit/>
          </a:bodyPr>
          <a:lstStyle/>
          <a:p>
            <a:pPr algn="ctr"/>
            <a:r>
              <a:rPr lang="en-US" sz="2066" b="1" dirty="0">
                <a:solidFill>
                  <a:srgbClr val="F5EBA3"/>
                </a:solidFill>
              </a:rPr>
              <a:t>Local features: eyes, mouth corners</a:t>
            </a:r>
          </a:p>
        </p:txBody>
      </p:sp>
      <p:sp>
        <p:nvSpPr>
          <p:cNvPr id="53" name="TextBox 52">
            <a:extLst>
              <a:ext uri="{FF2B5EF4-FFF2-40B4-BE49-F238E27FC236}">
                <a16:creationId xmlns:a16="http://schemas.microsoft.com/office/drawing/2014/main" id="{A7F584B0-5566-AD0E-8FFF-522AA81B053A}"/>
              </a:ext>
            </a:extLst>
          </p:cNvPr>
          <p:cNvSpPr txBox="1"/>
          <p:nvPr/>
        </p:nvSpPr>
        <p:spPr>
          <a:xfrm>
            <a:off x="3615011" y="5219412"/>
            <a:ext cx="1870557" cy="1046056"/>
          </a:xfrm>
          <a:prstGeom prst="rect">
            <a:avLst/>
          </a:prstGeom>
          <a:noFill/>
        </p:spPr>
        <p:txBody>
          <a:bodyPr wrap="square" rtlCol="0">
            <a:spAutoFit/>
          </a:bodyPr>
          <a:lstStyle/>
          <a:p>
            <a:pPr algn="ctr"/>
            <a:r>
              <a:rPr lang="en-US" sz="2066" b="1" dirty="0">
                <a:solidFill>
                  <a:srgbClr val="F5EBA3"/>
                </a:solidFill>
              </a:rPr>
              <a:t>Mid-level features: nose, eyebrows </a:t>
            </a:r>
          </a:p>
        </p:txBody>
      </p:sp>
      <p:sp>
        <p:nvSpPr>
          <p:cNvPr id="56" name="TextBox 55">
            <a:extLst>
              <a:ext uri="{FF2B5EF4-FFF2-40B4-BE49-F238E27FC236}">
                <a16:creationId xmlns:a16="http://schemas.microsoft.com/office/drawing/2014/main" id="{81E22EFE-735E-D495-E8E0-01E46F731190}"/>
              </a:ext>
            </a:extLst>
          </p:cNvPr>
          <p:cNvSpPr txBox="1"/>
          <p:nvPr/>
        </p:nvSpPr>
        <p:spPr>
          <a:xfrm>
            <a:off x="3651614" y="6515337"/>
            <a:ext cx="1870557" cy="1046056"/>
          </a:xfrm>
          <a:prstGeom prst="rect">
            <a:avLst/>
          </a:prstGeom>
          <a:noFill/>
        </p:spPr>
        <p:txBody>
          <a:bodyPr wrap="square" rtlCol="0">
            <a:spAutoFit/>
          </a:bodyPr>
          <a:lstStyle/>
          <a:p>
            <a:pPr algn="ctr"/>
            <a:r>
              <a:rPr lang="en-US" sz="2066" b="1" dirty="0">
                <a:solidFill>
                  <a:srgbClr val="F5EBA3"/>
                </a:solidFill>
              </a:rPr>
              <a:t>Global features: face shape, hairline</a:t>
            </a:r>
          </a:p>
        </p:txBody>
      </p:sp>
      <p:sp>
        <p:nvSpPr>
          <p:cNvPr id="57" name="TextBox 56">
            <a:extLst>
              <a:ext uri="{FF2B5EF4-FFF2-40B4-BE49-F238E27FC236}">
                <a16:creationId xmlns:a16="http://schemas.microsoft.com/office/drawing/2014/main" id="{207904D5-9BDC-BB2A-983E-A9CAD820AF76}"/>
              </a:ext>
            </a:extLst>
          </p:cNvPr>
          <p:cNvSpPr txBox="1"/>
          <p:nvPr/>
        </p:nvSpPr>
        <p:spPr>
          <a:xfrm>
            <a:off x="1212210" y="8012278"/>
            <a:ext cx="4631643" cy="814967"/>
          </a:xfrm>
          <a:prstGeom prst="rect">
            <a:avLst/>
          </a:prstGeom>
          <a:noFill/>
        </p:spPr>
        <p:txBody>
          <a:bodyPr wrap="square" rtlCol="0">
            <a:spAutoFit/>
          </a:bodyPr>
          <a:lstStyle/>
          <a:p>
            <a:pPr marL="321967" indent="-321967">
              <a:buFont typeface="Wingdings" panose="05000000000000000000" pitchFamily="2" charset="2"/>
              <a:buChar char="v"/>
            </a:pPr>
            <a:r>
              <a:rPr lang="en-US" sz="2348" b="1" dirty="0">
                <a:solidFill>
                  <a:srgbClr val="F5EBA3"/>
                </a:solidFill>
              </a:rPr>
              <a:t>This aligns perfectly with how humans recognize faces.</a:t>
            </a:r>
          </a:p>
        </p:txBody>
      </p:sp>
      <p:sp>
        <p:nvSpPr>
          <p:cNvPr id="65" name="Rectangle: Rounded Corners 64">
            <a:extLst>
              <a:ext uri="{FF2B5EF4-FFF2-40B4-BE49-F238E27FC236}">
                <a16:creationId xmlns:a16="http://schemas.microsoft.com/office/drawing/2014/main" id="{3049FEC6-E1F2-2AA0-3D78-F64EB6435BD0}"/>
              </a:ext>
            </a:extLst>
          </p:cNvPr>
          <p:cNvSpPr/>
          <p:nvPr/>
        </p:nvSpPr>
        <p:spPr>
          <a:xfrm>
            <a:off x="7230181" y="3837206"/>
            <a:ext cx="4561105" cy="129071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endParaRPr lang="en-US" sz="1690" dirty="0"/>
          </a:p>
        </p:txBody>
      </p:sp>
      <p:sp>
        <p:nvSpPr>
          <p:cNvPr id="66" name="Rectangle: Rounded Corners 65">
            <a:extLst>
              <a:ext uri="{FF2B5EF4-FFF2-40B4-BE49-F238E27FC236}">
                <a16:creationId xmlns:a16="http://schemas.microsoft.com/office/drawing/2014/main" id="{6B944533-7E06-34A6-F76D-D5F1172CCA1A}"/>
              </a:ext>
            </a:extLst>
          </p:cNvPr>
          <p:cNvSpPr/>
          <p:nvPr/>
        </p:nvSpPr>
        <p:spPr>
          <a:xfrm>
            <a:off x="7249222" y="5756018"/>
            <a:ext cx="4542062" cy="115240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690"/>
          </a:p>
        </p:txBody>
      </p:sp>
      <p:sp>
        <p:nvSpPr>
          <p:cNvPr id="67" name="Rectangle: Rounded Corners 66">
            <a:extLst>
              <a:ext uri="{FF2B5EF4-FFF2-40B4-BE49-F238E27FC236}">
                <a16:creationId xmlns:a16="http://schemas.microsoft.com/office/drawing/2014/main" id="{F15E2FED-0514-1FC6-9309-33F221751EE5}"/>
              </a:ext>
            </a:extLst>
          </p:cNvPr>
          <p:cNvSpPr/>
          <p:nvPr/>
        </p:nvSpPr>
        <p:spPr>
          <a:xfrm>
            <a:off x="7293725" y="7674821"/>
            <a:ext cx="4497561" cy="127771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690"/>
          </a:p>
        </p:txBody>
      </p:sp>
      <p:pic>
        <p:nvPicPr>
          <p:cNvPr id="69" name="Graphic 68" descr="Badge Tick1 with solid fill">
            <a:extLst>
              <a:ext uri="{FF2B5EF4-FFF2-40B4-BE49-F238E27FC236}">
                <a16:creationId xmlns:a16="http://schemas.microsoft.com/office/drawing/2014/main" id="{2CBC5180-263E-FB8E-D8AC-063A603B57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79805" y="3932512"/>
            <a:ext cx="780938" cy="823994"/>
          </a:xfrm>
          <a:prstGeom prst="rect">
            <a:avLst/>
          </a:prstGeom>
          <a:effectLst>
            <a:glow rad="139700">
              <a:schemeClr val="accent5">
                <a:satMod val="175000"/>
                <a:alpha val="40000"/>
              </a:schemeClr>
            </a:glow>
          </a:effectLst>
        </p:spPr>
      </p:pic>
      <p:sp>
        <p:nvSpPr>
          <p:cNvPr id="70" name="TextBox 69">
            <a:extLst>
              <a:ext uri="{FF2B5EF4-FFF2-40B4-BE49-F238E27FC236}">
                <a16:creationId xmlns:a16="http://schemas.microsoft.com/office/drawing/2014/main" id="{AB569E1A-4A73-B16F-21C4-C23996F3579A}"/>
              </a:ext>
            </a:extLst>
          </p:cNvPr>
          <p:cNvSpPr txBox="1"/>
          <p:nvPr/>
        </p:nvSpPr>
        <p:spPr>
          <a:xfrm>
            <a:off x="7885785" y="3932513"/>
            <a:ext cx="3924545" cy="1176284"/>
          </a:xfrm>
          <a:prstGeom prst="rect">
            <a:avLst/>
          </a:prstGeom>
          <a:noFill/>
        </p:spPr>
        <p:txBody>
          <a:bodyPr wrap="square" rtlCol="0">
            <a:spAutoFit/>
          </a:bodyPr>
          <a:lstStyle/>
          <a:p>
            <a:r>
              <a:rPr lang="en-US" sz="2348" b="1" dirty="0">
                <a:solidFill>
                  <a:schemeClr val="tx1">
                    <a:lumMod val="95000"/>
                    <a:lumOff val="5000"/>
                  </a:schemeClr>
                </a:solidFill>
                <a:effectLst>
                  <a:glow rad="228600">
                    <a:schemeClr val="accent5">
                      <a:satMod val="175000"/>
                      <a:alpha val="40000"/>
                    </a:schemeClr>
                  </a:glow>
                </a:effectLst>
              </a:rPr>
              <a:t>Inception V1</a:t>
            </a:r>
          </a:p>
          <a:p>
            <a:r>
              <a:rPr lang="en-US" sz="2348" b="1" dirty="0">
                <a:solidFill>
                  <a:srgbClr val="F5EBA3"/>
                </a:solidFill>
              </a:rPr>
              <a:t>3980 images is sufficient for Inception’s ~6M parameters</a:t>
            </a:r>
          </a:p>
        </p:txBody>
      </p:sp>
      <p:pic>
        <p:nvPicPr>
          <p:cNvPr id="75" name="Graphic 74" descr="Warning with solid fill">
            <a:extLst>
              <a:ext uri="{FF2B5EF4-FFF2-40B4-BE49-F238E27FC236}">
                <a16:creationId xmlns:a16="http://schemas.microsoft.com/office/drawing/2014/main" id="{19F355E6-9112-C370-F861-ABF0D1A29D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3990" y="5911460"/>
            <a:ext cx="731373" cy="690658"/>
          </a:xfrm>
          <a:prstGeom prst="rect">
            <a:avLst/>
          </a:prstGeom>
        </p:spPr>
      </p:pic>
      <p:sp>
        <p:nvSpPr>
          <p:cNvPr id="77" name="TextBox 76">
            <a:extLst>
              <a:ext uri="{FF2B5EF4-FFF2-40B4-BE49-F238E27FC236}">
                <a16:creationId xmlns:a16="http://schemas.microsoft.com/office/drawing/2014/main" id="{64C3016B-2CA0-CE12-585B-E67DBF8A918E}"/>
              </a:ext>
            </a:extLst>
          </p:cNvPr>
          <p:cNvSpPr txBox="1"/>
          <p:nvPr/>
        </p:nvSpPr>
        <p:spPr>
          <a:xfrm>
            <a:off x="8105362" y="5788060"/>
            <a:ext cx="3647677" cy="1176284"/>
          </a:xfrm>
          <a:prstGeom prst="rect">
            <a:avLst/>
          </a:prstGeom>
          <a:noFill/>
        </p:spPr>
        <p:txBody>
          <a:bodyPr wrap="square" rtlCol="0">
            <a:spAutoFit/>
          </a:bodyPr>
          <a:lstStyle/>
          <a:p>
            <a:r>
              <a:rPr lang="en-US" sz="2348" b="1" dirty="0"/>
              <a:t>ResNet</a:t>
            </a:r>
          </a:p>
          <a:p>
            <a:r>
              <a:rPr lang="en-US" sz="2348" b="1" dirty="0">
                <a:solidFill>
                  <a:srgbClr val="F5EBA3"/>
                </a:solidFill>
              </a:rPr>
              <a:t>~24M parameters work but slower</a:t>
            </a:r>
          </a:p>
        </p:txBody>
      </p:sp>
      <p:pic>
        <p:nvPicPr>
          <p:cNvPr id="79" name="Graphic 78" descr="Close with solid fill">
            <a:extLst>
              <a:ext uri="{FF2B5EF4-FFF2-40B4-BE49-F238E27FC236}">
                <a16:creationId xmlns:a16="http://schemas.microsoft.com/office/drawing/2014/main" id="{715D0AD4-0767-0608-6A52-D4C3526751B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3984" y="7885041"/>
            <a:ext cx="648234" cy="648234"/>
          </a:xfrm>
          <a:prstGeom prst="rect">
            <a:avLst/>
          </a:prstGeom>
        </p:spPr>
      </p:pic>
      <p:sp>
        <p:nvSpPr>
          <p:cNvPr id="80" name="TextBox 79">
            <a:extLst>
              <a:ext uri="{FF2B5EF4-FFF2-40B4-BE49-F238E27FC236}">
                <a16:creationId xmlns:a16="http://schemas.microsoft.com/office/drawing/2014/main" id="{90B5A6D0-6EB5-28D4-EED4-DF5478B078CA}"/>
              </a:ext>
            </a:extLst>
          </p:cNvPr>
          <p:cNvSpPr txBox="1"/>
          <p:nvPr/>
        </p:nvSpPr>
        <p:spPr>
          <a:xfrm>
            <a:off x="8030164" y="7664435"/>
            <a:ext cx="3647677" cy="1320618"/>
          </a:xfrm>
          <a:prstGeom prst="rect">
            <a:avLst/>
          </a:prstGeom>
          <a:noFill/>
        </p:spPr>
        <p:txBody>
          <a:bodyPr wrap="square" rtlCol="0">
            <a:spAutoFit/>
          </a:bodyPr>
          <a:lstStyle/>
          <a:p>
            <a:r>
              <a:rPr lang="en-US" sz="2348" b="1" dirty="0"/>
              <a:t>VIT</a:t>
            </a:r>
          </a:p>
          <a:p>
            <a:r>
              <a:rPr lang="en-US" sz="1690" dirty="0"/>
              <a:t> </a:t>
            </a:r>
            <a:r>
              <a:rPr lang="en-US" sz="1878" b="1" dirty="0">
                <a:solidFill>
                  <a:srgbClr val="F5EBA3"/>
                </a:solidFill>
              </a:rPr>
              <a:t>86M parameters severely overparameterized → poor 75.21% accuracy</a:t>
            </a:r>
          </a:p>
        </p:txBody>
      </p:sp>
      <p:sp>
        <p:nvSpPr>
          <p:cNvPr id="81" name="Rectangle: Rounded Corners 80">
            <a:extLst>
              <a:ext uri="{FF2B5EF4-FFF2-40B4-BE49-F238E27FC236}">
                <a16:creationId xmlns:a16="http://schemas.microsoft.com/office/drawing/2014/main" id="{B8E9D3C6-53C4-F3B9-63C0-541F9F58BBFD}"/>
              </a:ext>
            </a:extLst>
          </p:cNvPr>
          <p:cNvSpPr/>
          <p:nvPr/>
        </p:nvSpPr>
        <p:spPr>
          <a:xfrm>
            <a:off x="13091109" y="3802804"/>
            <a:ext cx="3853548" cy="2601782"/>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82" name="TextBox 81">
            <a:extLst>
              <a:ext uri="{FF2B5EF4-FFF2-40B4-BE49-F238E27FC236}">
                <a16:creationId xmlns:a16="http://schemas.microsoft.com/office/drawing/2014/main" id="{C8EC0649-8178-9C44-DEA6-C5E4A97EE77A}"/>
              </a:ext>
            </a:extLst>
          </p:cNvPr>
          <p:cNvSpPr txBox="1"/>
          <p:nvPr/>
        </p:nvSpPr>
        <p:spPr>
          <a:xfrm>
            <a:off x="13442941" y="4086583"/>
            <a:ext cx="2998970" cy="1826269"/>
          </a:xfrm>
          <a:prstGeom prst="rect">
            <a:avLst/>
          </a:prstGeom>
          <a:noFill/>
        </p:spPr>
        <p:txBody>
          <a:bodyPr wrap="square" rtlCol="0">
            <a:spAutoFit/>
          </a:bodyPr>
          <a:lstStyle/>
          <a:p>
            <a:pPr algn="ctr"/>
            <a:r>
              <a:rPr lang="en-US" sz="3756" b="1" dirty="0">
                <a:solidFill>
                  <a:srgbClr val="F5EBA3"/>
                </a:solidFill>
                <a:effectLst>
                  <a:glow rad="228600">
                    <a:schemeClr val="accent5">
                      <a:satMod val="175000"/>
                      <a:alpha val="40000"/>
                    </a:schemeClr>
                  </a:glow>
                </a:effectLst>
              </a:rPr>
              <a:t>Best accuracy (98.83%)</a:t>
            </a:r>
          </a:p>
          <a:p>
            <a:pPr algn="ctr"/>
            <a:endParaRPr lang="en-US" sz="3756" b="1" dirty="0">
              <a:solidFill>
                <a:srgbClr val="F5EBA3"/>
              </a:solidFill>
              <a:effectLst>
                <a:glow rad="228600">
                  <a:schemeClr val="accent5">
                    <a:satMod val="175000"/>
                    <a:alpha val="40000"/>
                  </a:schemeClr>
                </a:glow>
              </a:effectLst>
            </a:endParaRPr>
          </a:p>
        </p:txBody>
      </p:sp>
      <p:sp>
        <p:nvSpPr>
          <p:cNvPr id="83" name="TextBox 82">
            <a:extLst>
              <a:ext uri="{FF2B5EF4-FFF2-40B4-BE49-F238E27FC236}">
                <a16:creationId xmlns:a16="http://schemas.microsoft.com/office/drawing/2014/main" id="{A4A38AC8-AD7E-8717-E94B-94A235D375EF}"/>
              </a:ext>
            </a:extLst>
          </p:cNvPr>
          <p:cNvSpPr txBox="1"/>
          <p:nvPr/>
        </p:nvSpPr>
        <p:spPr>
          <a:xfrm>
            <a:off x="13317304" y="5614863"/>
            <a:ext cx="3497315" cy="525850"/>
          </a:xfrm>
          <a:prstGeom prst="rect">
            <a:avLst/>
          </a:prstGeom>
          <a:noFill/>
        </p:spPr>
        <p:txBody>
          <a:bodyPr wrap="square" rtlCol="0">
            <a:spAutoFit/>
          </a:bodyPr>
          <a:lstStyle/>
          <a:p>
            <a:pPr algn="ctr"/>
            <a:r>
              <a:rPr lang="en-US" sz="2817" b="1" dirty="0">
                <a:solidFill>
                  <a:srgbClr val="F5EBA3"/>
                </a:solidFill>
              </a:rPr>
              <a:t>Fastest training (683s)</a:t>
            </a:r>
          </a:p>
        </p:txBody>
      </p:sp>
      <p:sp>
        <p:nvSpPr>
          <p:cNvPr id="84" name="TextBox 83">
            <a:extLst>
              <a:ext uri="{FF2B5EF4-FFF2-40B4-BE49-F238E27FC236}">
                <a16:creationId xmlns:a16="http://schemas.microsoft.com/office/drawing/2014/main" id="{F2D3B6D1-B209-0889-FD2F-FC538E0C29FF}"/>
              </a:ext>
            </a:extLst>
          </p:cNvPr>
          <p:cNvSpPr txBox="1"/>
          <p:nvPr/>
        </p:nvSpPr>
        <p:spPr>
          <a:xfrm>
            <a:off x="13039154" y="6880067"/>
            <a:ext cx="3889391" cy="1537600"/>
          </a:xfrm>
          <a:prstGeom prst="rect">
            <a:avLst/>
          </a:prstGeom>
          <a:noFill/>
        </p:spPr>
        <p:txBody>
          <a:bodyPr wrap="square" rtlCol="0">
            <a:spAutoFit/>
          </a:bodyPr>
          <a:lstStyle/>
          <a:p>
            <a:pPr marL="268307" indent="-268307">
              <a:buFont typeface="Wingdings" panose="05000000000000000000" pitchFamily="2" charset="2"/>
              <a:buChar char="v"/>
            </a:pPr>
            <a:r>
              <a:rPr lang="en-US" sz="2348" b="1" dirty="0">
                <a:solidFill>
                  <a:srgbClr val="F5EBA3"/>
                </a:solidFill>
              </a:rPr>
              <a:t> Optimal trade-off: Not as sparse as MobileNet, not as dense as ResNet</a:t>
            </a:r>
          </a:p>
          <a:p>
            <a:pPr marL="268307" indent="-268307">
              <a:buFont typeface="Wingdings" panose="05000000000000000000" pitchFamily="2" charset="2"/>
              <a:buChar char="v"/>
            </a:pPr>
            <a:endParaRPr lang="en-US" sz="2348" b="1" dirty="0">
              <a:solidFill>
                <a:srgbClr val="F5EBA3"/>
              </a:solidFill>
            </a:endParaRPr>
          </a:p>
        </p:txBody>
      </p:sp>
    </p:spTree>
    <p:extLst>
      <p:ext uri="{BB962C8B-B14F-4D97-AF65-F5344CB8AC3E}">
        <p14:creationId xmlns:p14="http://schemas.microsoft.com/office/powerpoint/2010/main" val="1007419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48E6708-57B2-6389-21B4-402FF71E4BD0}"/>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66FBBDCE-2CC8-0CC1-226E-0D5AB20F0D15}"/>
              </a:ext>
            </a:extLst>
          </p:cNvPr>
          <p:cNvSpPr txBox="1"/>
          <p:nvPr/>
        </p:nvSpPr>
        <p:spPr>
          <a:xfrm>
            <a:off x="3133957" y="707523"/>
            <a:ext cx="10088286" cy="722505"/>
          </a:xfrm>
          <a:prstGeom prst="rect">
            <a:avLst/>
          </a:prstGeom>
        </p:spPr>
        <p:txBody>
          <a:bodyPr wrap="square" lIns="0" tIns="0" rIns="0" bIns="0" rtlCol="0" anchor="t">
            <a:spAutoFit/>
          </a:bodyPr>
          <a:lstStyle/>
          <a:p>
            <a:r>
              <a:rPr lang="en-US" sz="4695" b="1" dirty="0">
                <a:solidFill>
                  <a:srgbClr val="F5EBA3"/>
                </a:solidFill>
                <a:effectLst>
                  <a:glow rad="228600">
                    <a:schemeClr val="accent5">
                      <a:satMod val="175000"/>
                      <a:alpha val="40000"/>
                    </a:schemeClr>
                  </a:glow>
                </a:effectLst>
              </a:rPr>
              <a:t>Why Other Architectures Underperform</a:t>
            </a:r>
          </a:p>
        </p:txBody>
      </p:sp>
      <p:sp>
        <p:nvSpPr>
          <p:cNvPr id="13" name="Freeform 3">
            <a:extLst>
              <a:ext uri="{FF2B5EF4-FFF2-40B4-BE49-F238E27FC236}">
                <a16:creationId xmlns:a16="http://schemas.microsoft.com/office/drawing/2014/main" id="{139BF033-F69C-9C2A-3A5F-B587C003A2F3}"/>
              </a:ext>
            </a:extLst>
          </p:cNvPr>
          <p:cNvSpPr/>
          <p:nvPr/>
        </p:nvSpPr>
        <p:spPr>
          <a:xfrm>
            <a:off x="13442940" y="-1372244"/>
            <a:ext cx="5795398" cy="4982654"/>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a:p>
        </p:txBody>
      </p:sp>
      <p:sp>
        <p:nvSpPr>
          <p:cNvPr id="37" name="Freeform 13">
            <a:extLst>
              <a:ext uri="{FF2B5EF4-FFF2-40B4-BE49-F238E27FC236}">
                <a16:creationId xmlns:a16="http://schemas.microsoft.com/office/drawing/2014/main" id="{5E21E517-AE89-5562-92F0-705368186790}"/>
              </a:ext>
            </a:extLst>
          </p:cNvPr>
          <p:cNvSpPr/>
          <p:nvPr/>
        </p:nvSpPr>
        <p:spPr>
          <a:xfrm flipH="1" flipV="1">
            <a:off x="13442946" y="5832574"/>
            <a:ext cx="4286834" cy="4145543"/>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690"/>
          </a:p>
        </p:txBody>
      </p:sp>
      <p:sp>
        <p:nvSpPr>
          <p:cNvPr id="38" name="Freeform 3">
            <a:extLst>
              <a:ext uri="{FF2B5EF4-FFF2-40B4-BE49-F238E27FC236}">
                <a16:creationId xmlns:a16="http://schemas.microsoft.com/office/drawing/2014/main" id="{9DDF7012-DD70-5AAB-18B1-CAD3E7661568}"/>
              </a:ext>
            </a:extLst>
          </p:cNvPr>
          <p:cNvSpPr/>
          <p:nvPr/>
        </p:nvSpPr>
        <p:spPr>
          <a:xfrm>
            <a:off x="14238909" y="737600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a:p>
        </p:txBody>
      </p:sp>
      <p:sp>
        <p:nvSpPr>
          <p:cNvPr id="39" name="Freeform 3">
            <a:extLst>
              <a:ext uri="{FF2B5EF4-FFF2-40B4-BE49-F238E27FC236}">
                <a16:creationId xmlns:a16="http://schemas.microsoft.com/office/drawing/2014/main" id="{5FCEEF88-B1B0-3374-3B31-0A891BDD6F11}"/>
              </a:ext>
            </a:extLst>
          </p:cNvPr>
          <p:cNvSpPr/>
          <p:nvPr/>
        </p:nvSpPr>
        <p:spPr>
          <a:xfrm>
            <a:off x="-987589" y="-796594"/>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dirty="0"/>
          </a:p>
        </p:txBody>
      </p:sp>
      <p:sp>
        <p:nvSpPr>
          <p:cNvPr id="6" name="Freeform 6">
            <a:extLst>
              <a:ext uri="{FF2B5EF4-FFF2-40B4-BE49-F238E27FC236}">
                <a16:creationId xmlns:a16="http://schemas.microsoft.com/office/drawing/2014/main" id="{AB0C0CE5-76F6-9B4D-F89F-24C891827E43}"/>
              </a:ext>
            </a:extLst>
          </p:cNvPr>
          <p:cNvSpPr/>
          <p:nvPr/>
        </p:nvSpPr>
        <p:spPr>
          <a:xfrm flipH="1" flipV="1">
            <a:off x="13442942" y="323090"/>
            <a:ext cx="4286834"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690" dirty="0"/>
          </a:p>
        </p:txBody>
      </p:sp>
      <p:sp>
        <p:nvSpPr>
          <p:cNvPr id="3" name="Rectangle: Rounded Corners 2">
            <a:extLst>
              <a:ext uri="{FF2B5EF4-FFF2-40B4-BE49-F238E27FC236}">
                <a16:creationId xmlns:a16="http://schemas.microsoft.com/office/drawing/2014/main" id="{1CC041EF-4F22-64AC-6663-3DBB9ED28C82}"/>
              </a:ext>
            </a:extLst>
          </p:cNvPr>
          <p:cNvSpPr/>
          <p:nvPr/>
        </p:nvSpPr>
        <p:spPr>
          <a:xfrm>
            <a:off x="993569" y="2320053"/>
            <a:ext cx="4850284" cy="7044788"/>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effectLst>
                <a:glow rad="228600">
                  <a:schemeClr val="accent5">
                    <a:satMod val="175000"/>
                    <a:alpha val="40000"/>
                  </a:schemeClr>
                </a:glow>
              </a:effectLst>
            </a:endParaRPr>
          </a:p>
        </p:txBody>
      </p:sp>
      <p:sp>
        <p:nvSpPr>
          <p:cNvPr id="5" name="Rectangle: Rounded Corners 4">
            <a:extLst>
              <a:ext uri="{FF2B5EF4-FFF2-40B4-BE49-F238E27FC236}">
                <a16:creationId xmlns:a16="http://schemas.microsoft.com/office/drawing/2014/main" id="{BA338D7C-0BE0-6417-206C-D1115B48AE08}"/>
              </a:ext>
            </a:extLst>
          </p:cNvPr>
          <p:cNvSpPr/>
          <p:nvPr/>
        </p:nvSpPr>
        <p:spPr>
          <a:xfrm>
            <a:off x="6654913" y="2320053"/>
            <a:ext cx="4945423" cy="7044786"/>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effectLst>
                <a:glow rad="228600">
                  <a:schemeClr val="accent5">
                    <a:satMod val="175000"/>
                    <a:alpha val="40000"/>
                  </a:schemeClr>
                </a:glow>
              </a:effectLst>
            </a:endParaRPr>
          </a:p>
        </p:txBody>
      </p:sp>
      <p:sp>
        <p:nvSpPr>
          <p:cNvPr id="7" name="Rectangle: Rounded Corners 6">
            <a:extLst>
              <a:ext uri="{FF2B5EF4-FFF2-40B4-BE49-F238E27FC236}">
                <a16:creationId xmlns:a16="http://schemas.microsoft.com/office/drawing/2014/main" id="{A40BDBFE-E84F-1CD2-9DAB-1C96D1C511F6}"/>
              </a:ext>
            </a:extLst>
          </p:cNvPr>
          <p:cNvSpPr/>
          <p:nvPr/>
        </p:nvSpPr>
        <p:spPr>
          <a:xfrm>
            <a:off x="12396300" y="2309314"/>
            <a:ext cx="4898143" cy="7044776"/>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effectLst>
                <a:glow rad="228600">
                  <a:schemeClr val="accent5">
                    <a:satMod val="175000"/>
                    <a:alpha val="40000"/>
                  </a:schemeClr>
                </a:glow>
              </a:effectLst>
            </a:endParaRPr>
          </a:p>
        </p:txBody>
      </p:sp>
      <p:sp>
        <p:nvSpPr>
          <p:cNvPr id="8" name="TextBox 7">
            <a:extLst>
              <a:ext uri="{FF2B5EF4-FFF2-40B4-BE49-F238E27FC236}">
                <a16:creationId xmlns:a16="http://schemas.microsoft.com/office/drawing/2014/main" id="{AB1E8E3B-B052-DECF-E3F8-8060AF4B61EE}"/>
              </a:ext>
            </a:extLst>
          </p:cNvPr>
          <p:cNvSpPr txBox="1"/>
          <p:nvPr/>
        </p:nvSpPr>
        <p:spPr>
          <a:xfrm>
            <a:off x="1404403" y="2635474"/>
            <a:ext cx="4134514" cy="598177"/>
          </a:xfrm>
          <a:prstGeom prst="rect">
            <a:avLst/>
          </a:prstGeom>
          <a:noFill/>
        </p:spPr>
        <p:txBody>
          <a:bodyPr wrap="square" rtlCol="0">
            <a:spAutoFit/>
          </a:bodyPr>
          <a:lstStyle/>
          <a:p>
            <a:pPr algn="ctr"/>
            <a:r>
              <a:rPr lang="en-US" sz="3287" b="1" dirty="0">
                <a:solidFill>
                  <a:srgbClr val="F5EBA3"/>
                </a:solidFill>
                <a:effectLst>
                  <a:glow rad="228600">
                    <a:schemeClr val="accent5">
                      <a:satMod val="175000"/>
                      <a:alpha val="40000"/>
                    </a:schemeClr>
                  </a:glow>
                </a:effectLst>
              </a:rPr>
              <a:t>VIT (Vision Transform)</a:t>
            </a:r>
          </a:p>
        </p:txBody>
      </p:sp>
      <p:sp>
        <p:nvSpPr>
          <p:cNvPr id="9" name="TextBox 8">
            <a:extLst>
              <a:ext uri="{FF2B5EF4-FFF2-40B4-BE49-F238E27FC236}">
                <a16:creationId xmlns:a16="http://schemas.microsoft.com/office/drawing/2014/main" id="{12AAE364-C08D-525E-8BDB-53499D2F5B3F}"/>
              </a:ext>
            </a:extLst>
          </p:cNvPr>
          <p:cNvSpPr txBox="1"/>
          <p:nvPr/>
        </p:nvSpPr>
        <p:spPr>
          <a:xfrm>
            <a:off x="7825018" y="2605295"/>
            <a:ext cx="2874641" cy="670312"/>
          </a:xfrm>
          <a:prstGeom prst="rect">
            <a:avLst/>
          </a:prstGeom>
          <a:noFill/>
        </p:spPr>
        <p:txBody>
          <a:bodyPr wrap="square" rtlCol="0">
            <a:spAutoFit/>
          </a:bodyPr>
          <a:lstStyle/>
          <a:p>
            <a:pPr algn="ctr"/>
            <a:r>
              <a:rPr lang="en-US" sz="3756" b="1" dirty="0">
                <a:solidFill>
                  <a:srgbClr val="F5EBA3"/>
                </a:solidFill>
                <a:effectLst>
                  <a:glow rad="228600">
                    <a:schemeClr val="accent5">
                      <a:satMod val="175000"/>
                      <a:alpha val="40000"/>
                    </a:schemeClr>
                  </a:glow>
                </a:effectLst>
              </a:rPr>
              <a:t>MobileNet </a:t>
            </a:r>
            <a:endParaRPr lang="en-US" sz="3756" dirty="0">
              <a:solidFill>
                <a:srgbClr val="F5EBA3"/>
              </a:solidFill>
              <a:effectLst>
                <a:glow rad="228600">
                  <a:schemeClr val="accent5">
                    <a:satMod val="175000"/>
                    <a:alpha val="40000"/>
                  </a:schemeClr>
                </a:glow>
              </a:effectLst>
            </a:endParaRPr>
          </a:p>
        </p:txBody>
      </p:sp>
      <p:sp>
        <p:nvSpPr>
          <p:cNvPr id="10" name="TextBox 9">
            <a:extLst>
              <a:ext uri="{FF2B5EF4-FFF2-40B4-BE49-F238E27FC236}">
                <a16:creationId xmlns:a16="http://schemas.microsoft.com/office/drawing/2014/main" id="{64D36907-B348-9121-8281-C8120B201374}"/>
              </a:ext>
            </a:extLst>
          </p:cNvPr>
          <p:cNvSpPr txBox="1"/>
          <p:nvPr/>
        </p:nvSpPr>
        <p:spPr>
          <a:xfrm>
            <a:off x="13744795" y="2599350"/>
            <a:ext cx="2201147" cy="670312"/>
          </a:xfrm>
          <a:prstGeom prst="rect">
            <a:avLst/>
          </a:prstGeom>
          <a:noFill/>
        </p:spPr>
        <p:txBody>
          <a:bodyPr wrap="square" rtlCol="0">
            <a:spAutoFit/>
          </a:bodyPr>
          <a:lstStyle/>
          <a:p>
            <a:pPr algn="ctr"/>
            <a:r>
              <a:rPr lang="en-US" sz="3756" b="1" dirty="0">
                <a:solidFill>
                  <a:srgbClr val="F5EBA3"/>
                </a:solidFill>
                <a:effectLst>
                  <a:glow rad="228600">
                    <a:schemeClr val="accent5">
                      <a:satMod val="175000"/>
                      <a:alpha val="40000"/>
                    </a:schemeClr>
                  </a:glow>
                </a:effectLst>
              </a:rPr>
              <a:t>ResNet50</a:t>
            </a:r>
          </a:p>
        </p:txBody>
      </p:sp>
      <p:cxnSp>
        <p:nvCxnSpPr>
          <p:cNvPr id="16" name="Straight Connector 15">
            <a:extLst>
              <a:ext uri="{FF2B5EF4-FFF2-40B4-BE49-F238E27FC236}">
                <a16:creationId xmlns:a16="http://schemas.microsoft.com/office/drawing/2014/main" id="{698E00B5-46A5-48BA-471C-7278CA834868}"/>
              </a:ext>
            </a:extLst>
          </p:cNvPr>
          <p:cNvCxnSpPr>
            <a:cxnSpLocks/>
          </p:cNvCxnSpPr>
          <p:nvPr/>
        </p:nvCxnSpPr>
        <p:spPr>
          <a:xfrm>
            <a:off x="993569" y="3610409"/>
            <a:ext cx="48502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A4F0859-A3A0-3CA3-A41F-91D9F1FFAF0F}"/>
              </a:ext>
            </a:extLst>
          </p:cNvPr>
          <p:cNvCxnSpPr>
            <a:cxnSpLocks/>
          </p:cNvCxnSpPr>
          <p:nvPr/>
        </p:nvCxnSpPr>
        <p:spPr>
          <a:xfrm>
            <a:off x="6654906" y="3486464"/>
            <a:ext cx="4909774" cy="51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3B5D82-4F09-4C8E-D6C4-0A20D4E86EED}"/>
              </a:ext>
            </a:extLst>
          </p:cNvPr>
          <p:cNvCxnSpPr>
            <a:cxnSpLocks/>
          </p:cNvCxnSpPr>
          <p:nvPr/>
        </p:nvCxnSpPr>
        <p:spPr>
          <a:xfrm>
            <a:off x="12396299" y="3486463"/>
            <a:ext cx="4898141"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B1128B1-EBCD-A35A-F18A-BAAC56F1EB6C}"/>
              </a:ext>
            </a:extLst>
          </p:cNvPr>
          <p:cNvSpPr txBox="1"/>
          <p:nvPr/>
        </p:nvSpPr>
        <p:spPr>
          <a:xfrm>
            <a:off x="6717052" y="3837693"/>
            <a:ext cx="4883283" cy="4214487"/>
          </a:xfrm>
          <a:prstGeom prst="rect">
            <a:avLst/>
          </a:prstGeom>
          <a:noFill/>
        </p:spPr>
        <p:txBody>
          <a:bodyPr wrap="square" rtlCol="0">
            <a:spAutoFit/>
          </a:bodyPr>
          <a:lstStyle/>
          <a:p>
            <a:pPr marL="321967" indent="-321967">
              <a:spcBef>
                <a:spcPts val="1690"/>
              </a:spcBef>
              <a:buFont typeface="Wingdings" panose="05000000000000000000" pitchFamily="2" charset="2"/>
              <a:buChar char="v"/>
            </a:pPr>
            <a:r>
              <a:rPr lang="en-US" sz="2817" b="1" dirty="0">
                <a:solidFill>
                  <a:srgbClr val="F5EBA3"/>
                </a:solidFill>
              </a:rPr>
              <a:t> Problem: Too aggressive parameter reduction</a:t>
            </a:r>
          </a:p>
          <a:p>
            <a:pPr marL="321967" indent="-321967">
              <a:spcBef>
                <a:spcPts val="1690"/>
              </a:spcBef>
              <a:buFont typeface="Wingdings" panose="05000000000000000000" pitchFamily="2" charset="2"/>
              <a:buChar char="v"/>
            </a:pPr>
            <a:r>
              <a:rPr lang="en-US" sz="2817" b="1" dirty="0">
                <a:solidFill>
                  <a:srgbClr val="F5EBA3"/>
                </a:solidFill>
              </a:rPr>
              <a:t> Face recognition needs subtle feature discrimination</a:t>
            </a:r>
          </a:p>
          <a:p>
            <a:pPr marL="321967" indent="-321967">
              <a:spcBef>
                <a:spcPts val="1690"/>
              </a:spcBef>
              <a:buFont typeface="Wingdings" panose="05000000000000000000" pitchFamily="2" charset="2"/>
              <a:buChar char="v"/>
            </a:pPr>
            <a:r>
              <a:rPr lang="en-US" sz="2817" b="1" dirty="0">
                <a:solidFill>
                  <a:srgbClr val="F5EBA3"/>
                </a:solidFill>
              </a:rPr>
              <a:t> Depthwise separable conv loses too much information</a:t>
            </a:r>
          </a:p>
          <a:p>
            <a:pPr marL="321967" indent="-321967">
              <a:spcBef>
                <a:spcPts val="1690"/>
              </a:spcBef>
              <a:buFont typeface="Wingdings" panose="05000000000000000000" pitchFamily="2" charset="2"/>
              <a:buChar char="v"/>
            </a:pPr>
            <a:r>
              <a:rPr lang="en-US" sz="2817" b="1" dirty="0">
                <a:solidFill>
                  <a:srgbClr val="F5EBA3"/>
                </a:solidFill>
              </a:rPr>
              <a:t> Result: 94.30% accuracy (good but not best)</a:t>
            </a:r>
          </a:p>
        </p:txBody>
      </p:sp>
      <p:sp>
        <p:nvSpPr>
          <p:cNvPr id="84" name="TextBox 83">
            <a:extLst>
              <a:ext uri="{FF2B5EF4-FFF2-40B4-BE49-F238E27FC236}">
                <a16:creationId xmlns:a16="http://schemas.microsoft.com/office/drawing/2014/main" id="{7DF7556D-6A10-63EC-0E4E-FC9A84F22E8B}"/>
              </a:ext>
            </a:extLst>
          </p:cNvPr>
          <p:cNvSpPr txBox="1"/>
          <p:nvPr/>
        </p:nvSpPr>
        <p:spPr>
          <a:xfrm>
            <a:off x="12496834" y="3652148"/>
            <a:ext cx="4797605" cy="4417171"/>
          </a:xfrm>
          <a:prstGeom prst="rect">
            <a:avLst/>
          </a:prstGeom>
          <a:noFill/>
        </p:spPr>
        <p:txBody>
          <a:bodyPr wrap="square" rtlCol="0">
            <a:spAutoFit/>
          </a:bodyPr>
          <a:lstStyle/>
          <a:p>
            <a:pPr marL="429290" indent="-429290" latinLnBrk="1">
              <a:spcBef>
                <a:spcPts val="1127"/>
              </a:spcBef>
              <a:buFont typeface="Wingdings" panose="05000000000000000000" pitchFamily="2" charset="2"/>
              <a:buChar char="v"/>
            </a:pPr>
            <a:r>
              <a:rPr lang="en-US" sz="2817" b="1" dirty="0">
                <a:solidFill>
                  <a:srgbClr val="F5EBA3"/>
                </a:solidFill>
              </a:rPr>
              <a:t>Problem: Overqualified for this task</a:t>
            </a:r>
          </a:p>
          <a:p>
            <a:pPr marL="429290" indent="-429290" latinLnBrk="1">
              <a:spcBef>
                <a:spcPts val="1127"/>
              </a:spcBef>
              <a:buFont typeface="Wingdings" panose="05000000000000000000" pitchFamily="2" charset="2"/>
              <a:buChar char="v"/>
            </a:pPr>
            <a:r>
              <a:rPr lang="en-US" sz="2817" b="1" dirty="0">
                <a:solidFill>
                  <a:srgbClr val="F5EBA3"/>
                </a:solidFill>
              </a:rPr>
              <a:t>Skip connections help with 100+ layers, but we only need 50</a:t>
            </a:r>
          </a:p>
          <a:p>
            <a:pPr marL="429290" indent="-429290" latinLnBrk="1">
              <a:spcBef>
                <a:spcPts val="1127"/>
              </a:spcBef>
              <a:buFont typeface="Wingdings" panose="05000000000000000000" pitchFamily="2" charset="2"/>
              <a:buChar char="v"/>
            </a:pPr>
            <a:r>
              <a:rPr lang="en-US" sz="2817" b="1" dirty="0">
                <a:solidFill>
                  <a:srgbClr val="F5EBA3"/>
                </a:solidFill>
              </a:rPr>
              <a:t>Extra parameters don't help, just slow training</a:t>
            </a:r>
          </a:p>
          <a:p>
            <a:pPr marL="429290" indent="-429290" latinLnBrk="1">
              <a:spcBef>
                <a:spcPts val="1127"/>
              </a:spcBef>
              <a:buFont typeface="Wingdings" panose="05000000000000000000" pitchFamily="2" charset="2"/>
              <a:buChar char="v"/>
            </a:pPr>
            <a:r>
              <a:rPr lang="en-US" sz="2817" b="1" dirty="0">
                <a:solidFill>
                  <a:srgbClr val="F5EBA3"/>
                </a:solidFill>
              </a:rPr>
              <a:t>Result: 96.31% accuracy but 5.6× slower than Inception</a:t>
            </a:r>
          </a:p>
        </p:txBody>
      </p:sp>
      <p:sp>
        <p:nvSpPr>
          <p:cNvPr id="2" name="TextBox 1">
            <a:extLst>
              <a:ext uri="{FF2B5EF4-FFF2-40B4-BE49-F238E27FC236}">
                <a16:creationId xmlns:a16="http://schemas.microsoft.com/office/drawing/2014/main" id="{4085238F-EED0-280A-0BDB-3A5A0BE2B383}"/>
              </a:ext>
            </a:extLst>
          </p:cNvPr>
          <p:cNvSpPr txBox="1"/>
          <p:nvPr/>
        </p:nvSpPr>
        <p:spPr>
          <a:xfrm>
            <a:off x="1020888" y="3666998"/>
            <a:ext cx="4656665" cy="5227585"/>
          </a:xfrm>
          <a:prstGeom prst="rect">
            <a:avLst/>
          </a:prstGeom>
          <a:noFill/>
        </p:spPr>
        <p:txBody>
          <a:bodyPr wrap="square" rtlCol="0">
            <a:spAutoFit/>
          </a:bodyPr>
          <a:lstStyle/>
          <a:p>
            <a:pPr marL="268307" indent="-268307" latinLnBrk="1">
              <a:lnSpc>
                <a:spcPct val="150000"/>
              </a:lnSpc>
              <a:buFont typeface="Wingdings" panose="05000000000000000000" pitchFamily="2" charset="2"/>
              <a:buChar char="v"/>
            </a:pPr>
            <a:r>
              <a:rPr lang="en-US" sz="2817" b="1" dirty="0">
                <a:solidFill>
                  <a:srgbClr val="F5EBA3"/>
                </a:solidFill>
              </a:rPr>
              <a:t> Problem: Transformers need massive data (ViT paper: 14M-300M images)</a:t>
            </a:r>
          </a:p>
          <a:p>
            <a:pPr marL="268307" indent="-268307">
              <a:lnSpc>
                <a:spcPct val="150000"/>
              </a:lnSpc>
              <a:buFont typeface="Wingdings" panose="05000000000000000000" pitchFamily="2" charset="2"/>
              <a:buChar char="v"/>
            </a:pPr>
            <a:r>
              <a:rPr lang="en-US" sz="2817" b="1" dirty="0">
                <a:solidFill>
                  <a:srgbClr val="F5EBA3"/>
                </a:solidFill>
              </a:rPr>
              <a:t> Our dataset: 3,980 images → 0.03% of minimum requirement</a:t>
            </a:r>
          </a:p>
          <a:p>
            <a:pPr marL="268307" indent="-268307">
              <a:lnSpc>
                <a:spcPct val="150000"/>
              </a:lnSpc>
              <a:buFont typeface="Wingdings" panose="05000000000000000000" pitchFamily="2" charset="2"/>
              <a:buChar char="v"/>
            </a:pPr>
            <a:r>
              <a:rPr lang="en-US" sz="2817" b="1" dirty="0">
                <a:solidFill>
                  <a:srgbClr val="F5EBA3"/>
                </a:solidFill>
              </a:rPr>
              <a:t> Result: Severe underfitting, poor attention learning</a:t>
            </a:r>
          </a:p>
        </p:txBody>
      </p:sp>
    </p:spTree>
    <p:extLst>
      <p:ext uri="{BB962C8B-B14F-4D97-AF65-F5344CB8AC3E}">
        <p14:creationId xmlns:p14="http://schemas.microsoft.com/office/powerpoint/2010/main" val="3400945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312901" y="-951254"/>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p:cNvSpPr txBox="1"/>
          <p:nvPr/>
        </p:nvSpPr>
        <p:spPr>
          <a:xfrm>
            <a:off x="6282076" y="493254"/>
            <a:ext cx="7928850" cy="1085233"/>
          </a:xfrm>
          <a:prstGeom prst="rect">
            <a:avLst/>
          </a:prstGeom>
        </p:spPr>
        <p:txBody>
          <a:bodyPr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Models Plottings</a:t>
            </a:r>
          </a:p>
        </p:txBody>
      </p:sp>
      <p:sp>
        <p:nvSpPr>
          <p:cNvPr id="10" name="Freeform 5">
            <a:extLst>
              <a:ext uri="{FF2B5EF4-FFF2-40B4-BE49-F238E27FC236}">
                <a16:creationId xmlns:a16="http://schemas.microsoft.com/office/drawing/2014/main" id="{DB5C54C5-585D-5C7A-26D9-161FA484BA88}"/>
              </a:ext>
            </a:extLst>
          </p:cNvPr>
          <p:cNvSpPr/>
          <p:nvPr/>
        </p:nvSpPr>
        <p:spPr>
          <a:xfrm>
            <a:off x="0" y="330947"/>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882F7F7F-53D4-A039-C304-18C3AAB70187}"/>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group of graphs and charts&#10;&#10;AI-generated content may be incorrect.">
            <a:extLst>
              <a:ext uri="{FF2B5EF4-FFF2-40B4-BE49-F238E27FC236}">
                <a16:creationId xmlns:a16="http://schemas.microsoft.com/office/drawing/2014/main" id="{96A4AD2E-3FD1-963D-F112-6F52D4BBCF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2515" y="1816134"/>
            <a:ext cx="15955233" cy="797761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57A942A-6D06-6250-B911-8756F2C4C3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E1101D-DF87-A51B-631E-DC2ECB31CA48}"/>
              </a:ext>
            </a:extLst>
          </p:cNvPr>
          <p:cNvSpPr/>
          <p:nvPr/>
        </p:nvSpPr>
        <p:spPr>
          <a:xfrm>
            <a:off x="-1401047" y="-1224283"/>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3A93F41D-CB29-E9E7-55EE-CF4699A29EA9}"/>
              </a:ext>
            </a:extLst>
          </p:cNvPr>
          <p:cNvSpPr txBox="1"/>
          <p:nvPr/>
        </p:nvSpPr>
        <p:spPr>
          <a:xfrm>
            <a:off x="6282076" y="493254"/>
            <a:ext cx="7928850" cy="1085233"/>
          </a:xfrm>
          <a:prstGeom prst="rect">
            <a:avLst/>
          </a:prstGeom>
        </p:spPr>
        <p:txBody>
          <a:bodyPr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Models Plottings</a:t>
            </a:r>
          </a:p>
        </p:txBody>
      </p:sp>
      <p:sp>
        <p:nvSpPr>
          <p:cNvPr id="10" name="Freeform 5">
            <a:extLst>
              <a:ext uri="{FF2B5EF4-FFF2-40B4-BE49-F238E27FC236}">
                <a16:creationId xmlns:a16="http://schemas.microsoft.com/office/drawing/2014/main" id="{469CF5DD-ACF7-E78A-476F-F7AF1744CDD0}"/>
              </a:ext>
            </a:extLst>
          </p:cNvPr>
          <p:cNvSpPr/>
          <p:nvPr/>
        </p:nvSpPr>
        <p:spPr>
          <a:xfrm>
            <a:off x="0" y="314001"/>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DE3E8696-045E-E85D-99D1-F7E36CB30974}"/>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group of graphs and charts&#10;&#10;AI-generated content may be incorrect.">
            <a:extLst>
              <a:ext uri="{FF2B5EF4-FFF2-40B4-BE49-F238E27FC236}">
                <a16:creationId xmlns:a16="http://schemas.microsoft.com/office/drawing/2014/main" id="{F9CD6F87-041D-4CC7-E496-8A5F77A414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0614" y="1599501"/>
            <a:ext cx="16241425" cy="8194250"/>
          </a:xfrm>
          <a:prstGeom prst="rect">
            <a:avLst/>
          </a:prstGeom>
        </p:spPr>
      </p:pic>
    </p:spTree>
    <p:extLst>
      <p:ext uri="{BB962C8B-B14F-4D97-AF65-F5344CB8AC3E}">
        <p14:creationId xmlns:p14="http://schemas.microsoft.com/office/powerpoint/2010/main" val="1687774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2B6C0E7-A08C-EEAD-5CA3-D9C4731C5A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3749FA-EFAE-7C0D-358D-580AE41E6523}"/>
              </a:ext>
            </a:extLst>
          </p:cNvPr>
          <p:cNvSpPr/>
          <p:nvPr/>
        </p:nvSpPr>
        <p:spPr>
          <a:xfrm>
            <a:off x="-2089983" y="-1450381"/>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4DED1A53-90CB-9BF9-3811-FD1EBC542183}"/>
              </a:ext>
            </a:extLst>
          </p:cNvPr>
          <p:cNvSpPr txBox="1"/>
          <p:nvPr/>
        </p:nvSpPr>
        <p:spPr>
          <a:xfrm>
            <a:off x="4779569" y="493255"/>
            <a:ext cx="9431361" cy="1085233"/>
          </a:xfrm>
          <a:prstGeom prst="rect">
            <a:avLst/>
          </a:prstGeom>
        </p:spPr>
        <p:txBody>
          <a:bodyPr wrap="square"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VGG Training Learning Curve</a:t>
            </a:r>
          </a:p>
        </p:txBody>
      </p:sp>
      <p:sp>
        <p:nvSpPr>
          <p:cNvPr id="10" name="Freeform 5">
            <a:extLst>
              <a:ext uri="{FF2B5EF4-FFF2-40B4-BE49-F238E27FC236}">
                <a16:creationId xmlns:a16="http://schemas.microsoft.com/office/drawing/2014/main" id="{F072CB3E-06F3-6CA7-1A58-80663D25A4A8}"/>
              </a:ext>
            </a:extLst>
          </p:cNvPr>
          <p:cNvSpPr/>
          <p:nvPr/>
        </p:nvSpPr>
        <p:spPr>
          <a:xfrm>
            <a:off x="0" y="378777"/>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B61954F8-7FF8-7D0E-0D9C-52C1BD8909F1}"/>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graph of a graph&#10;&#10;AI-generated content may be incorrect.">
            <a:extLst>
              <a:ext uri="{FF2B5EF4-FFF2-40B4-BE49-F238E27FC236}">
                <a16:creationId xmlns:a16="http://schemas.microsoft.com/office/drawing/2014/main" id="{0FC66F14-AA14-919C-A800-F88AF88EE1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123" y="2424671"/>
            <a:ext cx="16991761" cy="6783420"/>
          </a:xfrm>
          <a:prstGeom prst="rect">
            <a:avLst/>
          </a:prstGeom>
        </p:spPr>
      </p:pic>
    </p:spTree>
    <p:extLst>
      <p:ext uri="{BB962C8B-B14F-4D97-AF65-F5344CB8AC3E}">
        <p14:creationId xmlns:p14="http://schemas.microsoft.com/office/powerpoint/2010/main" val="1019184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544FE90-E47F-DDB3-B439-F588216576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C48109-C6AD-9934-D5BD-58DE542ED38B}"/>
              </a:ext>
            </a:extLst>
          </p:cNvPr>
          <p:cNvSpPr/>
          <p:nvPr/>
        </p:nvSpPr>
        <p:spPr>
          <a:xfrm>
            <a:off x="-2202954" y="-1259411"/>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B68E3977-FADA-6D49-5157-3363D4369EB8}"/>
              </a:ext>
            </a:extLst>
          </p:cNvPr>
          <p:cNvSpPr txBox="1"/>
          <p:nvPr/>
        </p:nvSpPr>
        <p:spPr>
          <a:xfrm>
            <a:off x="4779569" y="493255"/>
            <a:ext cx="9431361" cy="1085233"/>
          </a:xfrm>
          <a:prstGeom prst="rect">
            <a:avLst/>
          </a:prstGeom>
        </p:spPr>
        <p:txBody>
          <a:bodyPr wrap="square"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ResNet Training Learning Curve</a:t>
            </a:r>
          </a:p>
        </p:txBody>
      </p:sp>
      <p:sp>
        <p:nvSpPr>
          <p:cNvPr id="10" name="Freeform 5">
            <a:extLst>
              <a:ext uri="{FF2B5EF4-FFF2-40B4-BE49-F238E27FC236}">
                <a16:creationId xmlns:a16="http://schemas.microsoft.com/office/drawing/2014/main" id="{0C0A4054-F8B6-728D-7DA1-79FBCE8DEC4B}"/>
              </a:ext>
            </a:extLst>
          </p:cNvPr>
          <p:cNvSpPr/>
          <p:nvPr/>
        </p:nvSpPr>
        <p:spPr>
          <a:xfrm>
            <a:off x="114510" y="381537"/>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1DE49A48-018D-B04A-AD84-0EABAA17F140}"/>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6" name="Picture 5" descr="A graph of a graph&#10;&#10;AI-generated content may be incorrect.">
            <a:extLst>
              <a:ext uri="{FF2B5EF4-FFF2-40B4-BE49-F238E27FC236}">
                <a16:creationId xmlns:a16="http://schemas.microsoft.com/office/drawing/2014/main" id="{CCD32E76-C760-E31C-2A0A-03C9E190FC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120" y="2138479"/>
            <a:ext cx="17153204" cy="7297908"/>
          </a:xfrm>
          <a:prstGeom prst="rect">
            <a:avLst/>
          </a:prstGeom>
        </p:spPr>
      </p:pic>
    </p:spTree>
    <p:extLst>
      <p:ext uri="{BB962C8B-B14F-4D97-AF65-F5344CB8AC3E}">
        <p14:creationId xmlns:p14="http://schemas.microsoft.com/office/powerpoint/2010/main" val="3662535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0423F350-6F72-7E7C-F097-F3F541BBC13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EA4BF46-3A70-FECC-AB10-E05B5888AD16}"/>
              </a:ext>
            </a:extLst>
          </p:cNvPr>
          <p:cNvSpPr/>
          <p:nvPr/>
        </p:nvSpPr>
        <p:spPr>
          <a:xfrm>
            <a:off x="-2160604" y="-1219861"/>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B867F616-5985-BA18-A737-BE681133D672}"/>
              </a:ext>
            </a:extLst>
          </p:cNvPr>
          <p:cNvSpPr txBox="1"/>
          <p:nvPr/>
        </p:nvSpPr>
        <p:spPr>
          <a:xfrm>
            <a:off x="3923348" y="493255"/>
            <a:ext cx="13880337" cy="1085233"/>
          </a:xfrm>
          <a:prstGeom prst="rect">
            <a:avLst/>
          </a:prstGeom>
        </p:spPr>
        <p:txBody>
          <a:bodyPr wrap="square"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Inception_V1 Training Learning Curve</a:t>
            </a:r>
          </a:p>
        </p:txBody>
      </p:sp>
      <p:sp>
        <p:nvSpPr>
          <p:cNvPr id="10" name="Freeform 5">
            <a:extLst>
              <a:ext uri="{FF2B5EF4-FFF2-40B4-BE49-F238E27FC236}">
                <a16:creationId xmlns:a16="http://schemas.microsoft.com/office/drawing/2014/main" id="{F94FBA06-91A5-CC95-9DDA-623A8CB61B30}"/>
              </a:ext>
            </a:extLst>
          </p:cNvPr>
          <p:cNvSpPr/>
          <p:nvPr/>
        </p:nvSpPr>
        <p:spPr>
          <a:xfrm>
            <a:off x="-10394" y="285780"/>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DCD7B4F4-CEAF-A389-FDE4-C2F11021CEC6}"/>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graph of a function&#10;&#10;AI-generated content may be incorrect.">
            <a:extLst>
              <a:ext uri="{FF2B5EF4-FFF2-40B4-BE49-F238E27FC236}">
                <a16:creationId xmlns:a16="http://schemas.microsoft.com/office/drawing/2014/main" id="{0E15EA52-22D7-16E8-1A46-ED56DBDB08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924" y="2217581"/>
            <a:ext cx="16991761" cy="6983608"/>
          </a:xfrm>
          <a:prstGeom prst="rect">
            <a:avLst/>
          </a:prstGeom>
        </p:spPr>
      </p:pic>
    </p:spTree>
    <p:extLst>
      <p:ext uri="{BB962C8B-B14F-4D97-AF65-F5344CB8AC3E}">
        <p14:creationId xmlns:p14="http://schemas.microsoft.com/office/powerpoint/2010/main" val="1995164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F0BC68C-8800-0478-5E3C-5B9B1DDCB5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DA8386-443B-04E1-05C0-E4FFAB33BDCD}"/>
              </a:ext>
            </a:extLst>
          </p:cNvPr>
          <p:cNvSpPr/>
          <p:nvPr/>
        </p:nvSpPr>
        <p:spPr>
          <a:xfrm>
            <a:off x="-2317000" y="-1328431"/>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5FAF30B2-B15C-A9CA-2E6E-3CE625CDA511}"/>
              </a:ext>
            </a:extLst>
          </p:cNvPr>
          <p:cNvSpPr txBox="1"/>
          <p:nvPr/>
        </p:nvSpPr>
        <p:spPr>
          <a:xfrm>
            <a:off x="3923348" y="493254"/>
            <a:ext cx="13880337" cy="1085233"/>
          </a:xfrm>
          <a:prstGeom prst="rect">
            <a:avLst/>
          </a:prstGeom>
        </p:spPr>
        <p:txBody>
          <a:bodyPr wrap="square"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Mobile Net Training Learning Curve</a:t>
            </a:r>
          </a:p>
        </p:txBody>
      </p:sp>
      <p:sp>
        <p:nvSpPr>
          <p:cNvPr id="10" name="Freeform 5">
            <a:extLst>
              <a:ext uri="{FF2B5EF4-FFF2-40B4-BE49-F238E27FC236}">
                <a16:creationId xmlns:a16="http://schemas.microsoft.com/office/drawing/2014/main" id="{9B49686B-DB2B-CE9A-621A-EEC6E57DF4FB}"/>
              </a:ext>
            </a:extLst>
          </p:cNvPr>
          <p:cNvSpPr/>
          <p:nvPr/>
        </p:nvSpPr>
        <p:spPr>
          <a:xfrm>
            <a:off x="12200" y="425489"/>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1F6180FB-8570-53F4-1133-B8F443FC6EFB}"/>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6" name="Picture 5" descr="A graph of a graph of a graph&#10;&#10;AI-generated content may be incorrect.">
            <a:extLst>
              <a:ext uri="{FF2B5EF4-FFF2-40B4-BE49-F238E27FC236}">
                <a16:creationId xmlns:a16="http://schemas.microsoft.com/office/drawing/2014/main" id="{E19DDA70-1263-7A2D-E852-2D9F4D3824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516" y="2138484"/>
            <a:ext cx="16652367" cy="6912061"/>
          </a:xfrm>
          <a:prstGeom prst="rect">
            <a:avLst/>
          </a:prstGeom>
        </p:spPr>
      </p:pic>
    </p:spTree>
    <p:extLst>
      <p:ext uri="{BB962C8B-B14F-4D97-AF65-F5344CB8AC3E}">
        <p14:creationId xmlns:p14="http://schemas.microsoft.com/office/powerpoint/2010/main" val="3813799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D6031B0-12EF-6C55-711D-7E8A4B6DEE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CDB7D7-EE92-3925-DFA8-024E732A2AC8}"/>
              </a:ext>
            </a:extLst>
          </p:cNvPr>
          <p:cNvSpPr/>
          <p:nvPr/>
        </p:nvSpPr>
        <p:spPr>
          <a:xfrm>
            <a:off x="-1847811" y="-1193220"/>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F4AD7BC9-7C8D-F5DF-E5FE-12A14E3CEA41}"/>
              </a:ext>
            </a:extLst>
          </p:cNvPr>
          <p:cNvSpPr txBox="1"/>
          <p:nvPr/>
        </p:nvSpPr>
        <p:spPr>
          <a:xfrm>
            <a:off x="4956732" y="498549"/>
            <a:ext cx="8909446" cy="1085233"/>
          </a:xfrm>
          <a:prstGeom prst="rect">
            <a:avLst/>
          </a:prstGeom>
        </p:spPr>
        <p:txBody>
          <a:bodyPr wrap="square"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VIT Training Learning Curve</a:t>
            </a:r>
          </a:p>
        </p:txBody>
      </p:sp>
      <p:sp>
        <p:nvSpPr>
          <p:cNvPr id="10" name="Freeform 5">
            <a:extLst>
              <a:ext uri="{FF2B5EF4-FFF2-40B4-BE49-F238E27FC236}">
                <a16:creationId xmlns:a16="http://schemas.microsoft.com/office/drawing/2014/main" id="{456C51FC-47BF-F1E5-90F4-7C9B6A0523F4}"/>
              </a:ext>
            </a:extLst>
          </p:cNvPr>
          <p:cNvSpPr/>
          <p:nvPr/>
        </p:nvSpPr>
        <p:spPr>
          <a:xfrm>
            <a:off x="27263" y="434552"/>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87D1E6AE-F9FE-38BE-F9C1-65EA286850D1}"/>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graph of a graph&#10;&#10;AI-generated content may be incorrect.">
            <a:extLst>
              <a:ext uri="{FF2B5EF4-FFF2-40B4-BE49-F238E27FC236}">
                <a16:creationId xmlns:a16="http://schemas.microsoft.com/office/drawing/2014/main" id="{384D30D4-B773-1191-7029-A08574441F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516" y="2353127"/>
            <a:ext cx="16652367" cy="7011717"/>
          </a:xfrm>
          <a:prstGeom prst="rect">
            <a:avLst/>
          </a:prstGeom>
        </p:spPr>
      </p:pic>
    </p:spTree>
    <p:extLst>
      <p:ext uri="{BB962C8B-B14F-4D97-AF65-F5344CB8AC3E}">
        <p14:creationId xmlns:p14="http://schemas.microsoft.com/office/powerpoint/2010/main" val="120287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Freeform 4"/>
          <p:cNvSpPr/>
          <p:nvPr/>
        </p:nvSpPr>
        <p:spPr>
          <a:xfrm>
            <a:off x="1072686" y="2953292"/>
            <a:ext cx="2993664" cy="1755655"/>
          </a:xfrm>
          <a:custGeom>
            <a:avLst/>
            <a:gdLst/>
            <a:ahLst/>
            <a:cxnLst/>
            <a:rect l="l" t="t" r="r" b="b"/>
            <a:pathLst>
              <a:path w="3918144" h="1869802">
                <a:moveTo>
                  <a:pt x="0" y="0"/>
                </a:moveTo>
                <a:lnTo>
                  <a:pt x="3918145" y="0"/>
                </a:lnTo>
                <a:lnTo>
                  <a:pt x="3918145" y="1869803"/>
                </a:lnTo>
                <a:lnTo>
                  <a:pt x="0" y="1869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5" name="Freeform 5"/>
          <p:cNvSpPr/>
          <p:nvPr/>
        </p:nvSpPr>
        <p:spPr>
          <a:xfrm>
            <a:off x="648120" y="401279"/>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6" name="TextBox 6"/>
          <p:cNvSpPr txBox="1"/>
          <p:nvPr/>
        </p:nvSpPr>
        <p:spPr>
          <a:xfrm>
            <a:off x="851378" y="5108816"/>
            <a:ext cx="3497614" cy="410369"/>
          </a:xfrm>
          <a:prstGeom prst="rect">
            <a:avLst/>
          </a:prstGeom>
        </p:spPr>
        <p:txBody>
          <a:bodyPr wrap="square" lIns="0" tIns="0" rIns="0" bIns="0" rtlCol="0" anchor="t">
            <a:spAutoFit/>
          </a:bodyPr>
          <a:lstStyle/>
          <a:p>
            <a:pPr algn="ctr">
              <a:lnSpc>
                <a:spcPts val="3180"/>
              </a:lnSpc>
              <a:spcBef>
                <a:spcPct val="0"/>
              </a:spcBef>
            </a:pPr>
            <a:r>
              <a:rPr lang="en-US" sz="2817" b="1" dirty="0">
                <a:solidFill>
                  <a:schemeClr val="bg1"/>
                </a:solidFill>
                <a:effectLst>
                  <a:glow rad="228600">
                    <a:schemeClr val="accent5">
                      <a:satMod val="175000"/>
                      <a:alpha val="40000"/>
                    </a:schemeClr>
                  </a:glow>
                </a:effectLst>
              </a:rPr>
              <a:t>Step 1 - Image Loading</a:t>
            </a:r>
          </a:p>
        </p:txBody>
      </p:sp>
      <p:sp>
        <p:nvSpPr>
          <p:cNvPr id="7" name="TextBox 7"/>
          <p:cNvSpPr txBox="1"/>
          <p:nvPr/>
        </p:nvSpPr>
        <p:spPr>
          <a:xfrm>
            <a:off x="5305211" y="5058156"/>
            <a:ext cx="2883791" cy="433517"/>
          </a:xfrm>
          <a:prstGeom prst="rect">
            <a:avLst/>
          </a:prstGeom>
        </p:spPr>
        <p:txBody>
          <a:bodyPr wrap="square" lIns="0" tIns="0" rIns="0" bIns="0" rtlCol="0" anchor="t">
            <a:spAutoFit/>
          </a:bodyPr>
          <a:lstStyle/>
          <a:p>
            <a:r>
              <a:rPr lang="en-US" sz="2817" b="1" dirty="0">
                <a:solidFill>
                  <a:schemeClr val="bg1"/>
                </a:solidFill>
                <a:effectLst>
                  <a:glow rad="228600">
                    <a:schemeClr val="accent5">
                      <a:satMod val="175000"/>
                      <a:alpha val="40000"/>
                    </a:schemeClr>
                  </a:glow>
                </a:effectLst>
              </a:rPr>
              <a:t>Step 2 - Data Split</a:t>
            </a:r>
          </a:p>
        </p:txBody>
      </p:sp>
      <p:sp>
        <p:nvSpPr>
          <p:cNvPr id="8" name="TextBox 8"/>
          <p:cNvSpPr txBox="1"/>
          <p:nvPr/>
        </p:nvSpPr>
        <p:spPr>
          <a:xfrm>
            <a:off x="9289001" y="5058155"/>
            <a:ext cx="3497614" cy="433517"/>
          </a:xfrm>
          <a:prstGeom prst="rect">
            <a:avLst/>
          </a:prstGeom>
        </p:spPr>
        <p:txBody>
          <a:bodyPr wrap="square" lIns="0" tIns="0" rIns="0" bIns="0" rtlCol="0" anchor="t">
            <a:spAutoFit/>
          </a:bodyPr>
          <a:lstStyle/>
          <a:p>
            <a:r>
              <a:rPr lang="en-US" sz="2817" b="1" dirty="0">
                <a:solidFill>
                  <a:schemeClr val="bg1"/>
                </a:solidFill>
                <a:effectLst>
                  <a:glow rad="228600">
                    <a:schemeClr val="accent5">
                      <a:satMod val="175000"/>
                      <a:alpha val="40000"/>
                    </a:schemeClr>
                  </a:glow>
                </a:effectLst>
              </a:rPr>
              <a:t>Step 3 - Label Encoding</a:t>
            </a:r>
          </a:p>
        </p:txBody>
      </p:sp>
      <p:sp>
        <p:nvSpPr>
          <p:cNvPr id="9" name="TextBox 9"/>
          <p:cNvSpPr txBox="1"/>
          <p:nvPr/>
        </p:nvSpPr>
        <p:spPr>
          <a:xfrm>
            <a:off x="941999" y="6014327"/>
            <a:ext cx="3316373" cy="1300549"/>
          </a:xfrm>
          <a:prstGeom prst="rect">
            <a:avLst/>
          </a:prstGeom>
        </p:spPr>
        <p:txBody>
          <a:bodyPr lIns="0" tIns="0" rIns="0" bIns="0" rtlCol="0" anchor="t">
            <a:spAutoFit/>
          </a:bodyPr>
          <a:lstStyle/>
          <a:p>
            <a:pPr algn="ctr"/>
            <a:r>
              <a:rPr lang="en-US" sz="2817" dirty="0">
                <a:solidFill>
                  <a:srgbClr val="EBCD7B"/>
                </a:solidFill>
              </a:rPr>
              <a:t>All images resized to 224x224 pixels, format standardization</a:t>
            </a:r>
          </a:p>
        </p:txBody>
      </p:sp>
      <p:sp>
        <p:nvSpPr>
          <p:cNvPr id="10" name="TextBox 10"/>
          <p:cNvSpPr txBox="1"/>
          <p:nvPr/>
        </p:nvSpPr>
        <p:spPr>
          <a:xfrm>
            <a:off x="4956738" y="6014326"/>
            <a:ext cx="3720449" cy="1734064"/>
          </a:xfrm>
          <a:prstGeom prst="rect">
            <a:avLst/>
          </a:prstGeom>
        </p:spPr>
        <p:txBody>
          <a:bodyPr wrap="square" lIns="0" tIns="0" rIns="0" bIns="0" rtlCol="0" anchor="t">
            <a:spAutoFit/>
          </a:bodyPr>
          <a:lstStyle/>
          <a:p>
            <a:pPr algn="ctr"/>
            <a:r>
              <a:rPr lang="en-US" sz="2817" dirty="0">
                <a:solidFill>
                  <a:srgbClr val="EBCD7B"/>
                </a:solidFill>
              </a:rPr>
              <a:t>70%/15%/15% stratified split (Train/Val/Test), maintaining class distribution</a:t>
            </a:r>
          </a:p>
        </p:txBody>
      </p:sp>
      <p:sp>
        <p:nvSpPr>
          <p:cNvPr id="11" name="TextBox 11"/>
          <p:cNvSpPr txBox="1"/>
          <p:nvPr/>
        </p:nvSpPr>
        <p:spPr>
          <a:xfrm>
            <a:off x="9164449" y="6003079"/>
            <a:ext cx="3779519" cy="1734064"/>
          </a:xfrm>
          <a:prstGeom prst="rect">
            <a:avLst/>
          </a:prstGeom>
        </p:spPr>
        <p:txBody>
          <a:bodyPr lIns="0" tIns="0" rIns="0" bIns="0" rtlCol="0" anchor="t">
            <a:spAutoFit/>
          </a:bodyPr>
          <a:lstStyle/>
          <a:p>
            <a:pPr algn="ctr"/>
            <a:r>
              <a:rPr lang="en-US" sz="2817" dirty="0">
                <a:solidFill>
                  <a:srgbClr val="EBCD7B"/>
                </a:solidFill>
              </a:rPr>
              <a:t>Labels converted to categorical one-hot encoding for multi-class classification</a:t>
            </a:r>
          </a:p>
        </p:txBody>
      </p:sp>
      <p:sp>
        <p:nvSpPr>
          <p:cNvPr id="12" name="TextBox 12"/>
          <p:cNvSpPr txBox="1"/>
          <p:nvPr/>
        </p:nvSpPr>
        <p:spPr>
          <a:xfrm>
            <a:off x="3891240" y="739779"/>
            <a:ext cx="10110529" cy="1085233"/>
          </a:xfrm>
          <a:prstGeom prst="rect">
            <a:avLst/>
          </a:prstGeom>
        </p:spPr>
        <p:txBody>
          <a:bodyPr lIns="0" tIns="0" rIns="0" bIns="0" rtlCol="0" anchor="t">
            <a:spAutoFit/>
          </a:bodyPr>
          <a:lstStyle/>
          <a:p>
            <a:pPr algn="ctr">
              <a:lnSpc>
                <a:spcPts val="9277"/>
              </a:lnSpc>
            </a:pPr>
            <a:r>
              <a:rPr lang="en-US" sz="5634" dirty="0">
                <a:solidFill>
                  <a:srgbClr val="EBCD7B"/>
                </a:solidFill>
                <a:latin typeface="Calibri (MS)"/>
                <a:ea typeface="Calibri (MS)"/>
                <a:cs typeface="Calibri (MS)"/>
                <a:sym typeface="Calibri (MS)"/>
              </a:rPr>
              <a:t>Data Preprocessing Pipeline </a:t>
            </a:r>
          </a:p>
        </p:txBody>
      </p:sp>
      <p:sp>
        <p:nvSpPr>
          <p:cNvPr id="13" name="Freeform 13"/>
          <p:cNvSpPr/>
          <p:nvPr/>
        </p:nvSpPr>
        <p:spPr>
          <a:xfrm flipH="1" flipV="1">
            <a:off x="13342162" y="5827460"/>
            <a:ext cx="4286834" cy="3863599"/>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6" name="Freeform 4">
            <a:extLst>
              <a:ext uri="{FF2B5EF4-FFF2-40B4-BE49-F238E27FC236}">
                <a16:creationId xmlns:a16="http://schemas.microsoft.com/office/drawing/2014/main" id="{9356EEE8-DC5D-FB97-0890-143F353EE256}"/>
              </a:ext>
            </a:extLst>
          </p:cNvPr>
          <p:cNvSpPr/>
          <p:nvPr/>
        </p:nvSpPr>
        <p:spPr>
          <a:xfrm>
            <a:off x="5382379" y="2953694"/>
            <a:ext cx="2993664" cy="1755655"/>
          </a:xfrm>
          <a:custGeom>
            <a:avLst/>
            <a:gdLst/>
            <a:ahLst/>
            <a:cxnLst/>
            <a:rect l="l" t="t" r="r" b="b"/>
            <a:pathLst>
              <a:path w="3918144" h="1869802">
                <a:moveTo>
                  <a:pt x="0" y="0"/>
                </a:moveTo>
                <a:lnTo>
                  <a:pt x="3918145" y="0"/>
                </a:lnTo>
                <a:lnTo>
                  <a:pt x="3918145" y="1869803"/>
                </a:lnTo>
                <a:lnTo>
                  <a:pt x="0" y="1869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17" name="Freeform 4">
            <a:extLst>
              <a:ext uri="{FF2B5EF4-FFF2-40B4-BE49-F238E27FC236}">
                <a16:creationId xmlns:a16="http://schemas.microsoft.com/office/drawing/2014/main" id="{833CC634-3654-BE7F-D88B-3276D05DD462}"/>
              </a:ext>
            </a:extLst>
          </p:cNvPr>
          <p:cNvSpPr/>
          <p:nvPr/>
        </p:nvSpPr>
        <p:spPr>
          <a:xfrm>
            <a:off x="9692071" y="2948185"/>
            <a:ext cx="2993664" cy="1755655"/>
          </a:xfrm>
          <a:custGeom>
            <a:avLst/>
            <a:gdLst/>
            <a:ahLst/>
            <a:cxnLst/>
            <a:rect l="l" t="t" r="r" b="b"/>
            <a:pathLst>
              <a:path w="3918144" h="1869802">
                <a:moveTo>
                  <a:pt x="0" y="0"/>
                </a:moveTo>
                <a:lnTo>
                  <a:pt x="3918145" y="0"/>
                </a:lnTo>
                <a:lnTo>
                  <a:pt x="3918145" y="1869803"/>
                </a:lnTo>
                <a:lnTo>
                  <a:pt x="0" y="1869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18" name="Freeform 4">
            <a:extLst>
              <a:ext uri="{FF2B5EF4-FFF2-40B4-BE49-F238E27FC236}">
                <a16:creationId xmlns:a16="http://schemas.microsoft.com/office/drawing/2014/main" id="{84C5B4E6-7615-422F-D7D3-BAA70D36893A}"/>
              </a:ext>
            </a:extLst>
          </p:cNvPr>
          <p:cNvSpPr/>
          <p:nvPr/>
        </p:nvSpPr>
        <p:spPr>
          <a:xfrm>
            <a:off x="14001764" y="2948185"/>
            <a:ext cx="2993664" cy="1755655"/>
          </a:xfrm>
          <a:custGeom>
            <a:avLst/>
            <a:gdLst/>
            <a:ahLst/>
            <a:cxnLst/>
            <a:rect l="l" t="t" r="r" b="b"/>
            <a:pathLst>
              <a:path w="3918144" h="1869802">
                <a:moveTo>
                  <a:pt x="0" y="0"/>
                </a:moveTo>
                <a:lnTo>
                  <a:pt x="3918145" y="0"/>
                </a:lnTo>
                <a:lnTo>
                  <a:pt x="3918145" y="1869803"/>
                </a:lnTo>
                <a:lnTo>
                  <a:pt x="0" y="1869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22" name="TextBox 7">
            <a:extLst>
              <a:ext uri="{FF2B5EF4-FFF2-40B4-BE49-F238E27FC236}">
                <a16:creationId xmlns:a16="http://schemas.microsoft.com/office/drawing/2014/main" id="{41D99DF9-AE97-5068-6360-7D9A8F574A27}"/>
              </a:ext>
            </a:extLst>
          </p:cNvPr>
          <p:cNvSpPr txBox="1"/>
          <p:nvPr/>
        </p:nvSpPr>
        <p:spPr>
          <a:xfrm>
            <a:off x="13866180" y="5058156"/>
            <a:ext cx="3627230" cy="433517"/>
          </a:xfrm>
          <a:prstGeom prst="rect">
            <a:avLst/>
          </a:prstGeom>
        </p:spPr>
        <p:txBody>
          <a:bodyPr wrap="square" lIns="0" tIns="0" rIns="0" bIns="0" rtlCol="0" anchor="t">
            <a:spAutoFit/>
          </a:bodyPr>
          <a:lstStyle/>
          <a:p>
            <a:r>
              <a:rPr lang="en-US" sz="2817" b="1" dirty="0">
                <a:solidFill>
                  <a:schemeClr val="bg1"/>
                </a:solidFill>
                <a:effectLst>
                  <a:glow rad="228600">
                    <a:schemeClr val="accent5">
                      <a:satMod val="175000"/>
                      <a:alpha val="40000"/>
                    </a:schemeClr>
                  </a:glow>
                </a:effectLst>
              </a:rPr>
              <a:t>Step 4 – Class Balancing </a:t>
            </a:r>
          </a:p>
        </p:txBody>
      </p:sp>
      <p:sp>
        <p:nvSpPr>
          <p:cNvPr id="23" name="TextBox 11">
            <a:extLst>
              <a:ext uri="{FF2B5EF4-FFF2-40B4-BE49-F238E27FC236}">
                <a16:creationId xmlns:a16="http://schemas.microsoft.com/office/drawing/2014/main" id="{C4F4AB4B-1525-003F-A564-35242D67ACFB}"/>
              </a:ext>
            </a:extLst>
          </p:cNvPr>
          <p:cNvSpPr txBox="1"/>
          <p:nvPr/>
        </p:nvSpPr>
        <p:spPr>
          <a:xfrm>
            <a:off x="13713894" y="6003085"/>
            <a:ext cx="3779519" cy="1300549"/>
          </a:xfrm>
          <a:prstGeom prst="rect">
            <a:avLst/>
          </a:prstGeom>
        </p:spPr>
        <p:txBody>
          <a:bodyPr lIns="0" tIns="0" rIns="0" bIns="0" rtlCol="0" anchor="t">
            <a:spAutoFit/>
          </a:bodyPr>
          <a:lstStyle/>
          <a:p>
            <a:pPr algn="ctr"/>
            <a:r>
              <a:rPr lang="en-US" sz="2817" dirty="0">
                <a:solidFill>
                  <a:srgbClr val="EBCD7B"/>
                </a:solidFill>
              </a:rPr>
              <a:t>Class weights computed to handle imbalance, ensuring fair training</a:t>
            </a:r>
          </a:p>
        </p:txBody>
      </p:sp>
      <p:sp>
        <p:nvSpPr>
          <p:cNvPr id="24" name="Freeform 3">
            <a:extLst>
              <a:ext uri="{FF2B5EF4-FFF2-40B4-BE49-F238E27FC236}">
                <a16:creationId xmlns:a16="http://schemas.microsoft.com/office/drawing/2014/main" id="{6E707A15-4F01-718F-3EFE-1D0B3EB949B3}"/>
              </a:ext>
            </a:extLst>
          </p:cNvPr>
          <p:cNvSpPr/>
          <p:nvPr/>
        </p:nvSpPr>
        <p:spPr>
          <a:xfrm>
            <a:off x="-989713" y="-625341"/>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sz="1690"/>
          </a:p>
        </p:txBody>
      </p:sp>
      <p:sp>
        <p:nvSpPr>
          <p:cNvPr id="25" name="Freeform 3">
            <a:extLst>
              <a:ext uri="{FF2B5EF4-FFF2-40B4-BE49-F238E27FC236}">
                <a16:creationId xmlns:a16="http://schemas.microsoft.com/office/drawing/2014/main" id="{E1C4D2D8-D674-68DB-CC9D-33747EDAADFC}"/>
              </a:ext>
            </a:extLst>
          </p:cNvPr>
          <p:cNvSpPr/>
          <p:nvPr/>
        </p:nvSpPr>
        <p:spPr>
          <a:xfrm>
            <a:off x="14223920" y="7484258"/>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sz="169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7A7B803-7B2F-E377-45F5-C771BDB181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8CAD53-A086-1189-00D1-227BE21E1E41}"/>
              </a:ext>
            </a:extLst>
          </p:cNvPr>
          <p:cNvSpPr/>
          <p:nvPr/>
        </p:nvSpPr>
        <p:spPr>
          <a:xfrm>
            <a:off x="-2147304" y="-1339749"/>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1AE10083-3900-FF2D-84BB-D6401A8AD9DD}"/>
              </a:ext>
            </a:extLst>
          </p:cNvPr>
          <p:cNvSpPr txBox="1"/>
          <p:nvPr/>
        </p:nvSpPr>
        <p:spPr>
          <a:xfrm>
            <a:off x="4956732" y="498549"/>
            <a:ext cx="8909446" cy="1085233"/>
          </a:xfrm>
          <a:prstGeom prst="rect">
            <a:avLst/>
          </a:prstGeom>
        </p:spPr>
        <p:txBody>
          <a:bodyPr wrap="square"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Test Accuracy Comparison </a:t>
            </a:r>
          </a:p>
        </p:txBody>
      </p:sp>
      <p:sp>
        <p:nvSpPr>
          <p:cNvPr id="10" name="Freeform 5">
            <a:extLst>
              <a:ext uri="{FF2B5EF4-FFF2-40B4-BE49-F238E27FC236}">
                <a16:creationId xmlns:a16="http://schemas.microsoft.com/office/drawing/2014/main" id="{FE22EE3F-1998-F467-41E4-0AB6A2023659}"/>
              </a:ext>
            </a:extLst>
          </p:cNvPr>
          <p:cNvSpPr/>
          <p:nvPr/>
        </p:nvSpPr>
        <p:spPr>
          <a:xfrm>
            <a:off x="0" y="437045"/>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25BC6580-7D23-9344-3CDF-27D69EC0353F}"/>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6" name="Picture 5" descr="A collage of graphs and charts&#10;&#10;AI-generated content may be incorrect.">
            <a:extLst>
              <a:ext uri="{FF2B5EF4-FFF2-40B4-BE49-F238E27FC236}">
                <a16:creationId xmlns:a16="http://schemas.microsoft.com/office/drawing/2014/main" id="{0E7C791C-1EE5-B35F-1631-FDF29816EA3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513" y="1977803"/>
            <a:ext cx="16312974" cy="7762972"/>
          </a:xfrm>
          <a:prstGeom prst="rect">
            <a:avLst/>
          </a:prstGeom>
        </p:spPr>
      </p:pic>
    </p:spTree>
    <p:extLst>
      <p:ext uri="{BB962C8B-B14F-4D97-AF65-F5344CB8AC3E}">
        <p14:creationId xmlns:p14="http://schemas.microsoft.com/office/powerpoint/2010/main" val="34037770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A872873-9BD2-DD61-DD06-EC2D14506D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86CE30-700E-3748-516F-5626A482BAB6}"/>
              </a:ext>
            </a:extLst>
          </p:cNvPr>
          <p:cNvSpPr/>
          <p:nvPr/>
        </p:nvSpPr>
        <p:spPr>
          <a:xfrm>
            <a:off x="-1722392" y="-1296305"/>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1F07E95C-04D4-C645-9703-910A056C6800}"/>
              </a:ext>
            </a:extLst>
          </p:cNvPr>
          <p:cNvSpPr txBox="1"/>
          <p:nvPr/>
        </p:nvSpPr>
        <p:spPr>
          <a:xfrm>
            <a:off x="4547241" y="493255"/>
            <a:ext cx="9193518" cy="1085233"/>
          </a:xfrm>
          <a:prstGeom prst="rect">
            <a:avLst/>
          </a:prstGeom>
        </p:spPr>
        <p:txBody>
          <a:bodyPr wrap="square"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Sample of Images from Dataset </a:t>
            </a:r>
          </a:p>
        </p:txBody>
      </p:sp>
      <p:sp>
        <p:nvSpPr>
          <p:cNvPr id="10" name="Freeform 5">
            <a:extLst>
              <a:ext uri="{FF2B5EF4-FFF2-40B4-BE49-F238E27FC236}">
                <a16:creationId xmlns:a16="http://schemas.microsoft.com/office/drawing/2014/main" id="{AB991100-E13F-B680-BE12-1E75F2B1D23F}"/>
              </a:ext>
            </a:extLst>
          </p:cNvPr>
          <p:cNvSpPr/>
          <p:nvPr/>
        </p:nvSpPr>
        <p:spPr>
          <a:xfrm>
            <a:off x="34794" y="314001"/>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398E17E2-FF86-FDFE-F03A-0F1852F0670B}"/>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6" name="Picture 5" descr="A collage of people's faces&#10;&#10;AI-generated content may be incorrect.">
            <a:extLst>
              <a:ext uri="{FF2B5EF4-FFF2-40B4-BE49-F238E27FC236}">
                <a16:creationId xmlns:a16="http://schemas.microsoft.com/office/drawing/2014/main" id="{78077204-81A5-F637-C9D6-9E3F5410BF4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9061" y="1883313"/>
            <a:ext cx="16599166" cy="7468202"/>
          </a:xfrm>
          <a:prstGeom prst="rect">
            <a:avLst/>
          </a:prstGeom>
        </p:spPr>
      </p:pic>
    </p:spTree>
    <p:extLst>
      <p:ext uri="{BB962C8B-B14F-4D97-AF65-F5344CB8AC3E}">
        <p14:creationId xmlns:p14="http://schemas.microsoft.com/office/powerpoint/2010/main" val="3953724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2F12780-6DC6-62B0-932B-B9E5D60460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944C65-B0FD-E37D-8C92-B0647731AB8A}"/>
              </a:ext>
            </a:extLst>
          </p:cNvPr>
          <p:cNvSpPr/>
          <p:nvPr/>
        </p:nvSpPr>
        <p:spPr>
          <a:xfrm>
            <a:off x="-1148058" y="-951255"/>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3FFDB326-D0A1-BF8D-49AF-6EDE5294DB31}"/>
              </a:ext>
            </a:extLst>
          </p:cNvPr>
          <p:cNvSpPr txBox="1"/>
          <p:nvPr/>
        </p:nvSpPr>
        <p:spPr>
          <a:xfrm>
            <a:off x="4019474" y="427673"/>
            <a:ext cx="10249061" cy="1085233"/>
          </a:xfrm>
          <a:prstGeom prst="rect">
            <a:avLst/>
          </a:prstGeom>
        </p:spPr>
        <p:txBody>
          <a:bodyPr wrap="square" lIns="0" tIns="0" rIns="0" bIns="0" rtlCol="0" anchor="t">
            <a:spAutoFit/>
          </a:bodyPr>
          <a:lstStyle/>
          <a:p>
            <a:pPr>
              <a:lnSpc>
                <a:spcPts val="9277"/>
              </a:lnSpc>
            </a:pPr>
            <a:r>
              <a:rPr lang="en-US" sz="5634" b="1" u="sng" dirty="0">
                <a:solidFill>
                  <a:srgbClr val="EBCD7B"/>
                </a:solidFill>
                <a:effectLst>
                  <a:glow rad="228600">
                    <a:schemeClr val="accent5">
                      <a:satMod val="175000"/>
                      <a:alpha val="40000"/>
                    </a:schemeClr>
                  </a:glow>
                </a:effectLst>
                <a:latin typeface="Calibri (MS)"/>
                <a:ea typeface="Calibri (MS)"/>
                <a:cs typeface="Calibri (MS)"/>
                <a:sym typeface="Calibri (MS)"/>
              </a:rPr>
              <a:t>Augmented Samples from Dataset</a:t>
            </a:r>
          </a:p>
        </p:txBody>
      </p:sp>
      <p:sp>
        <p:nvSpPr>
          <p:cNvPr id="10" name="Freeform 5">
            <a:extLst>
              <a:ext uri="{FF2B5EF4-FFF2-40B4-BE49-F238E27FC236}">
                <a16:creationId xmlns:a16="http://schemas.microsoft.com/office/drawing/2014/main" id="{5E5C1CE9-4E99-B596-9C55-94360572EBE2}"/>
              </a:ext>
            </a:extLst>
          </p:cNvPr>
          <p:cNvSpPr/>
          <p:nvPr/>
        </p:nvSpPr>
        <p:spPr>
          <a:xfrm>
            <a:off x="0" y="357997"/>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8AF3FEB9-B2EB-524D-7E7F-D1A1A3015DBA}"/>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collage of a group of people&#10;&#10;AI-generated content may be incorrect.">
            <a:extLst>
              <a:ext uri="{FF2B5EF4-FFF2-40B4-BE49-F238E27FC236}">
                <a16:creationId xmlns:a16="http://schemas.microsoft.com/office/drawing/2014/main" id="{1F08ECD5-37B6-FEAF-6F0C-1EE5F808AA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5965" y="1538841"/>
            <a:ext cx="16241425" cy="8040643"/>
          </a:xfrm>
          <a:prstGeom prst="rect">
            <a:avLst/>
          </a:prstGeom>
        </p:spPr>
      </p:pic>
    </p:spTree>
    <p:extLst>
      <p:ext uri="{BB962C8B-B14F-4D97-AF65-F5344CB8AC3E}">
        <p14:creationId xmlns:p14="http://schemas.microsoft.com/office/powerpoint/2010/main" val="525139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EE97275-A1A3-4F21-0FC2-9534AF5330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7CDADF-507C-62BC-4FCC-3F4BC66DA12A}"/>
              </a:ext>
            </a:extLst>
          </p:cNvPr>
          <p:cNvSpPr/>
          <p:nvPr/>
        </p:nvSpPr>
        <p:spPr>
          <a:xfrm>
            <a:off x="-1148058" y="-951255"/>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9598B121-77E1-81EE-812C-11904B45A14B}"/>
              </a:ext>
            </a:extLst>
          </p:cNvPr>
          <p:cNvSpPr txBox="1"/>
          <p:nvPr/>
        </p:nvSpPr>
        <p:spPr>
          <a:xfrm>
            <a:off x="2910478" y="300700"/>
            <a:ext cx="13710307" cy="1053430"/>
          </a:xfrm>
          <a:prstGeom prst="rect">
            <a:avLst/>
          </a:prstGeom>
        </p:spPr>
        <p:txBody>
          <a:bodyPr wrap="square" lIns="0" tIns="0" rIns="0" bIns="0" rtlCol="0" anchor="t">
            <a:spAutoFit/>
          </a:bodyPr>
          <a:lstStyle/>
          <a:p>
            <a:pPr>
              <a:lnSpc>
                <a:spcPts val="9277"/>
              </a:lnSpc>
            </a:pPr>
            <a:r>
              <a:rPr lang="en-US" sz="4695" b="1" u="sng" dirty="0">
                <a:solidFill>
                  <a:srgbClr val="EBCD7B"/>
                </a:solidFill>
                <a:effectLst>
                  <a:glow rad="228600">
                    <a:schemeClr val="accent5">
                      <a:satMod val="175000"/>
                      <a:alpha val="40000"/>
                    </a:schemeClr>
                  </a:glow>
                </a:effectLst>
                <a:latin typeface="Calibri (MS)"/>
                <a:ea typeface="Calibri (MS)"/>
                <a:cs typeface="Calibri (MS)"/>
                <a:sym typeface="Calibri (MS)"/>
              </a:rPr>
              <a:t>Correct Predictions From Best Model Inception_V1</a:t>
            </a:r>
          </a:p>
        </p:txBody>
      </p:sp>
      <p:sp>
        <p:nvSpPr>
          <p:cNvPr id="10" name="Freeform 5">
            <a:extLst>
              <a:ext uri="{FF2B5EF4-FFF2-40B4-BE49-F238E27FC236}">
                <a16:creationId xmlns:a16="http://schemas.microsoft.com/office/drawing/2014/main" id="{6A43C71B-89C9-E415-CFCB-C2181D0DF681}"/>
              </a:ext>
            </a:extLst>
          </p:cNvPr>
          <p:cNvSpPr/>
          <p:nvPr/>
        </p:nvSpPr>
        <p:spPr>
          <a:xfrm>
            <a:off x="0" y="314001"/>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6C09BC98-CB29-F9AA-82C2-86F022603334}"/>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collage of people's faces&#10;&#10;AI-generated content may be incorrect.">
            <a:extLst>
              <a:ext uri="{FF2B5EF4-FFF2-40B4-BE49-F238E27FC236}">
                <a16:creationId xmlns:a16="http://schemas.microsoft.com/office/drawing/2014/main" id="{799E629A-6B04-96B8-17D1-7F227D4CC1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73709" y="1594982"/>
            <a:ext cx="16216157" cy="8110906"/>
          </a:xfrm>
          <a:prstGeom prst="rect">
            <a:avLst/>
          </a:prstGeom>
        </p:spPr>
      </p:pic>
    </p:spTree>
    <p:extLst>
      <p:ext uri="{BB962C8B-B14F-4D97-AF65-F5344CB8AC3E}">
        <p14:creationId xmlns:p14="http://schemas.microsoft.com/office/powerpoint/2010/main" val="2304407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A460101-BD2B-ABD1-DDC7-5D411354FF9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95B522-6310-C851-B31C-AA8FF1628FF4}"/>
              </a:ext>
            </a:extLst>
          </p:cNvPr>
          <p:cNvSpPr/>
          <p:nvPr/>
        </p:nvSpPr>
        <p:spPr>
          <a:xfrm>
            <a:off x="-2199796" y="-1411981"/>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97B07C60-CB16-C464-2A33-3CA56D9B5558}"/>
              </a:ext>
            </a:extLst>
          </p:cNvPr>
          <p:cNvSpPr txBox="1"/>
          <p:nvPr/>
        </p:nvSpPr>
        <p:spPr>
          <a:xfrm>
            <a:off x="2910478" y="300700"/>
            <a:ext cx="13710307" cy="1053430"/>
          </a:xfrm>
          <a:prstGeom prst="rect">
            <a:avLst/>
          </a:prstGeom>
        </p:spPr>
        <p:txBody>
          <a:bodyPr wrap="square" lIns="0" tIns="0" rIns="0" bIns="0" rtlCol="0" anchor="t">
            <a:spAutoFit/>
          </a:bodyPr>
          <a:lstStyle/>
          <a:p>
            <a:pPr>
              <a:lnSpc>
                <a:spcPts val="9277"/>
              </a:lnSpc>
            </a:pPr>
            <a:r>
              <a:rPr lang="en-US" sz="4695" b="1" u="sng" dirty="0">
                <a:solidFill>
                  <a:srgbClr val="EBCD7B"/>
                </a:solidFill>
                <a:effectLst>
                  <a:glow rad="228600">
                    <a:schemeClr val="accent5">
                      <a:satMod val="175000"/>
                      <a:alpha val="40000"/>
                    </a:schemeClr>
                  </a:glow>
                </a:effectLst>
                <a:latin typeface="Calibri (MS)"/>
                <a:ea typeface="Calibri (MS)"/>
                <a:cs typeface="Calibri (MS)"/>
                <a:sym typeface="Calibri (MS)"/>
              </a:rPr>
              <a:t>Incorrect Predictions From Best Model Inception_V1</a:t>
            </a:r>
          </a:p>
        </p:txBody>
      </p:sp>
      <p:sp>
        <p:nvSpPr>
          <p:cNvPr id="10" name="Freeform 5">
            <a:extLst>
              <a:ext uri="{FF2B5EF4-FFF2-40B4-BE49-F238E27FC236}">
                <a16:creationId xmlns:a16="http://schemas.microsoft.com/office/drawing/2014/main" id="{BFC70C21-7D08-4A67-ED19-2B4402E6171B}"/>
              </a:ext>
            </a:extLst>
          </p:cNvPr>
          <p:cNvSpPr/>
          <p:nvPr/>
        </p:nvSpPr>
        <p:spPr>
          <a:xfrm>
            <a:off x="0" y="291407"/>
            <a:ext cx="4308612" cy="3278155"/>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F9A88459-A3A7-D6F5-4AD6-D5C780ADBCB4}"/>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8" name="Picture 7" descr="A collage of people's faces&#10;&#10;AI-generated content may be incorrect.">
            <a:extLst>
              <a:ext uri="{FF2B5EF4-FFF2-40B4-BE49-F238E27FC236}">
                <a16:creationId xmlns:a16="http://schemas.microsoft.com/office/drawing/2014/main" id="{98A09D8F-5DD0-FC30-111F-C134F5CE73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8964" y="1566099"/>
            <a:ext cx="16270077" cy="8157583"/>
          </a:xfrm>
          <a:prstGeom prst="rect">
            <a:avLst/>
          </a:prstGeom>
        </p:spPr>
      </p:pic>
    </p:spTree>
    <p:extLst>
      <p:ext uri="{BB962C8B-B14F-4D97-AF65-F5344CB8AC3E}">
        <p14:creationId xmlns:p14="http://schemas.microsoft.com/office/powerpoint/2010/main" val="2120300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FB27580-2AC1-22E2-3C2F-173B6690B37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2DF094-C0AB-9487-DC53-265091A2DF75}"/>
              </a:ext>
            </a:extLst>
          </p:cNvPr>
          <p:cNvSpPr/>
          <p:nvPr/>
        </p:nvSpPr>
        <p:spPr>
          <a:xfrm>
            <a:off x="-1861111" y="-1366734"/>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3FFCBCBD-FA86-0AD5-7D68-D2EBFFADAE76}"/>
              </a:ext>
            </a:extLst>
          </p:cNvPr>
          <p:cNvSpPr txBox="1"/>
          <p:nvPr/>
        </p:nvSpPr>
        <p:spPr>
          <a:xfrm>
            <a:off x="5131798" y="334446"/>
            <a:ext cx="8880808" cy="1053430"/>
          </a:xfrm>
          <a:prstGeom prst="rect">
            <a:avLst/>
          </a:prstGeom>
        </p:spPr>
        <p:txBody>
          <a:bodyPr wrap="square" lIns="0" tIns="0" rIns="0" bIns="0" rtlCol="0" anchor="t">
            <a:spAutoFit/>
          </a:bodyPr>
          <a:lstStyle/>
          <a:p>
            <a:pPr>
              <a:lnSpc>
                <a:spcPts val="9277"/>
              </a:lnSpc>
            </a:pPr>
            <a:r>
              <a:rPr lang="en-US" sz="4695" b="1" u="sng" dirty="0">
                <a:solidFill>
                  <a:srgbClr val="EBCD7B"/>
                </a:solidFill>
                <a:effectLst>
                  <a:glow rad="228600">
                    <a:schemeClr val="accent5">
                      <a:satMod val="175000"/>
                      <a:alpha val="40000"/>
                    </a:schemeClr>
                  </a:glow>
                </a:effectLst>
                <a:latin typeface="Calibri (MS)"/>
                <a:ea typeface="Calibri (MS)"/>
                <a:cs typeface="Calibri (MS)"/>
                <a:sym typeface="Calibri (MS)"/>
              </a:rPr>
              <a:t>Comparison Radar Chart</a:t>
            </a:r>
          </a:p>
        </p:txBody>
      </p:sp>
      <p:sp>
        <p:nvSpPr>
          <p:cNvPr id="10" name="Freeform 5">
            <a:extLst>
              <a:ext uri="{FF2B5EF4-FFF2-40B4-BE49-F238E27FC236}">
                <a16:creationId xmlns:a16="http://schemas.microsoft.com/office/drawing/2014/main" id="{23F0752E-DABA-2AC5-2C5E-07CC320BD682}"/>
              </a:ext>
            </a:extLst>
          </p:cNvPr>
          <p:cNvSpPr/>
          <p:nvPr/>
        </p:nvSpPr>
        <p:spPr>
          <a:xfrm>
            <a:off x="99911" y="332563"/>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1ED909A3-52F9-9A47-7293-83FD7AE466BA}"/>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diagram of a model comparison radar&#10;&#10;AI-generated content may be incorrect.">
            <a:extLst>
              <a:ext uri="{FF2B5EF4-FFF2-40B4-BE49-F238E27FC236}">
                <a16:creationId xmlns:a16="http://schemas.microsoft.com/office/drawing/2014/main" id="{CB419602-BA19-9530-5072-A1EF43CEB9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3709" y="1923839"/>
            <a:ext cx="16366175" cy="7961887"/>
          </a:xfrm>
          <a:prstGeom prst="rect">
            <a:avLst/>
          </a:prstGeom>
        </p:spPr>
      </p:pic>
    </p:spTree>
    <p:extLst>
      <p:ext uri="{BB962C8B-B14F-4D97-AF65-F5344CB8AC3E}">
        <p14:creationId xmlns:p14="http://schemas.microsoft.com/office/powerpoint/2010/main" val="3030251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B627FDD-5EB1-74B2-18E4-642C62F738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208E87-80FC-DE3F-8B9B-12FDC7546813}"/>
              </a:ext>
            </a:extLst>
          </p:cNvPr>
          <p:cNvSpPr/>
          <p:nvPr/>
        </p:nvSpPr>
        <p:spPr>
          <a:xfrm>
            <a:off x="-1779658" y="-1243935"/>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A8052A06-1516-26AE-E474-9F712AC25FF4}"/>
              </a:ext>
            </a:extLst>
          </p:cNvPr>
          <p:cNvSpPr txBox="1"/>
          <p:nvPr/>
        </p:nvSpPr>
        <p:spPr>
          <a:xfrm>
            <a:off x="4703599" y="525039"/>
            <a:ext cx="8880808" cy="1053430"/>
          </a:xfrm>
          <a:prstGeom prst="rect">
            <a:avLst/>
          </a:prstGeom>
        </p:spPr>
        <p:txBody>
          <a:bodyPr wrap="square" lIns="0" tIns="0" rIns="0" bIns="0" rtlCol="0" anchor="t">
            <a:spAutoFit/>
          </a:bodyPr>
          <a:lstStyle/>
          <a:p>
            <a:pPr>
              <a:lnSpc>
                <a:spcPts val="9277"/>
              </a:lnSpc>
            </a:pPr>
            <a:r>
              <a:rPr lang="en-US" sz="4695" b="1" u="sng" dirty="0">
                <a:solidFill>
                  <a:srgbClr val="EBCD7B"/>
                </a:solidFill>
                <a:effectLst>
                  <a:glow rad="228600">
                    <a:schemeClr val="accent5">
                      <a:satMod val="175000"/>
                      <a:alpha val="40000"/>
                    </a:schemeClr>
                  </a:glow>
                </a:effectLst>
                <a:latin typeface="Calibri (MS)"/>
                <a:ea typeface="Calibri (MS)"/>
                <a:cs typeface="Calibri (MS)"/>
                <a:sym typeface="Calibri (MS)"/>
              </a:rPr>
              <a:t>ROC Plottings of Models (Vit &amp; VGG)</a:t>
            </a:r>
          </a:p>
        </p:txBody>
      </p:sp>
      <p:sp>
        <p:nvSpPr>
          <p:cNvPr id="10" name="Freeform 5">
            <a:extLst>
              <a:ext uri="{FF2B5EF4-FFF2-40B4-BE49-F238E27FC236}">
                <a16:creationId xmlns:a16="http://schemas.microsoft.com/office/drawing/2014/main" id="{A9936B29-9BE5-B44F-B352-EEF1CDFDC963}"/>
              </a:ext>
            </a:extLst>
          </p:cNvPr>
          <p:cNvSpPr/>
          <p:nvPr/>
        </p:nvSpPr>
        <p:spPr>
          <a:xfrm>
            <a:off x="-32258" y="314001"/>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6F3E5640-CB20-9FEE-87FA-EDD01C7760DA}"/>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6" name="Picture 5" descr="A graph with a line&#10;&#10;AI-generated content may be incorrect.">
            <a:extLst>
              <a:ext uri="{FF2B5EF4-FFF2-40B4-BE49-F238E27FC236}">
                <a16:creationId xmlns:a16="http://schemas.microsoft.com/office/drawing/2014/main" id="{2393E8BD-AF2A-31FE-E9A4-8FEB94C752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71290" y="2281580"/>
            <a:ext cx="8623165" cy="6768467"/>
          </a:xfrm>
          <a:prstGeom prst="rect">
            <a:avLst/>
          </a:prstGeom>
        </p:spPr>
      </p:pic>
      <p:pic>
        <p:nvPicPr>
          <p:cNvPr id="9" name="Picture 8" descr="A graph with a line&#10;&#10;AI-generated content may be incorrect.">
            <a:extLst>
              <a:ext uri="{FF2B5EF4-FFF2-40B4-BE49-F238E27FC236}">
                <a16:creationId xmlns:a16="http://schemas.microsoft.com/office/drawing/2014/main" id="{BCC0447F-653E-37AA-E947-6EF2EE9CCD0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031" y="2233178"/>
            <a:ext cx="8623166" cy="6768467"/>
          </a:xfrm>
          <a:prstGeom prst="rect">
            <a:avLst/>
          </a:prstGeom>
        </p:spPr>
      </p:pic>
    </p:spTree>
    <p:extLst>
      <p:ext uri="{BB962C8B-B14F-4D97-AF65-F5344CB8AC3E}">
        <p14:creationId xmlns:p14="http://schemas.microsoft.com/office/powerpoint/2010/main" val="1227104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7201B112-0E8F-42AC-2D59-EF3BB00116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C86EA9D-5B7D-5B29-D29D-2C531EF35559}"/>
              </a:ext>
            </a:extLst>
          </p:cNvPr>
          <p:cNvSpPr/>
          <p:nvPr/>
        </p:nvSpPr>
        <p:spPr>
          <a:xfrm>
            <a:off x="-2449417" y="-1451926"/>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2A8B69C8-7F63-BB82-0430-D5425F0D2A04}"/>
              </a:ext>
            </a:extLst>
          </p:cNvPr>
          <p:cNvSpPr txBox="1"/>
          <p:nvPr/>
        </p:nvSpPr>
        <p:spPr>
          <a:xfrm>
            <a:off x="3849444" y="558813"/>
            <a:ext cx="11452121" cy="1037528"/>
          </a:xfrm>
          <a:prstGeom prst="rect">
            <a:avLst/>
          </a:prstGeom>
        </p:spPr>
        <p:txBody>
          <a:bodyPr wrap="square" lIns="0" tIns="0" rIns="0" bIns="0" rtlCol="0" anchor="t">
            <a:spAutoFit/>
          </a:bodyPr>
          <a:lstStyle/>
          <a:p>
            <a:pPr>
              <a:lnSpc>
                <a:spcPts val="9277"/>
              </a:lnSpc>
            </a:pPr>
            <a:r>
              <a:rPr lang="en-US" sz="4226" b="1" u="sng" dirty="0">
                <a:solidFill>
                  <a:srgbClr val="EBCD7B"/>
                </a:solidFill>
                <a:effectLst>
                  <a:glow rad="228600">
                    <a:schemeClr val="accent5">
                      <a:satMod val="175000"/>
                      <a:alpha val="40000"/>
                    </a:schemeClr>
                  </a:glow>
                </a:effectLst>
                <a:latin typeface="Calibri (MS)"/>
                <a:ea typeface="Calibri (MS)"/>
                <a:cs typeface="Calibri (MS)"/>
                <a:sym typeface="Calibri (MS)"/>
              </a:rPr>
              <a:t>ROC Plottings of Models (ResNet &amp; Mobile NET)</a:t>
            </a:r>
          </a:p>
        </p:txBody>
      </p:sp>
      <p:sp>
        <p:nvSpPr>
          <p:cNvPr id="10" name="Freeform 5">
            <a:extLst>
              <a:ext uri="{FF2B5EF4-FFF2-40B4-BE49-F238E27FC236}">
                <a16:creationId xmlns:a16="http://schemas.microsoft.com/office/drawing/2014/main" id="{E020C6E6-E719-2599-1DA9-31705D8AA90B}"/>
              </a:ext>
            </a:extLst>
          </p:cNvPr>
          <p:cNvSpPr/>
          <p:nvPr/>
        </p:nvSpPr>
        <p:spPr>
          <a:xfrm>
            <a:off x="85118" y="349676"/>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4138FC5F-0C6C-EC8D-6C72-D190DDFB1012}"/>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graph with a line&#10;&#10;AI-generated content may be incorrect.">
            <a:extLst>
              <a:ext uri="{FF2B5EF4-FFF2-40B4-BE49-F238E27FC236}">
                <a16:creationId xmlns:a16="http://schemas.microsoft.com/office/drawing/2014/main" id="{4D3DD918-CA46-828D-76AE-CDB7656A35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16692" y="2138483"/>
            <a:ext cx="8712500" cy="6768467"/>
          </a:xfrm>
          <a:prstGeom prst="rect">
            <a:avLst/>
          </a:prstGeom>
        </p:spPr>
      </p:pic>
      <p:pic>
        <p:nvPicPr>
          <p:cNvPr id="8" name="Picture 7" descr="A graph with a line&#10;&#10;AI-generated content may be incorrect.">
            <a:extLst>
              <a:ext uri="{FF2B5EF4-FFF2-40B4-BE49-F238E27FC236}">
                <a16:creationId xmlns:a16="http://schemas.microsoft.com/office/drawing/2014/main" id="{23C3EFEC-10FC-9090-03B4-EF336760030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9837" y="2138478"/>
            <a:ext cx="8854163" cy="6768467"/>
          </a:xfrm>
          <a:prstGeom prst="rect">
            <a:avLst/>
          </a:prstGeom>
        </p:spPr>
      </p:pic>
    </p:spTree>
    <p:extLst>
      <p:ext uri="{BB962C8B-B14F-4D97-AF65-F5344CB8AC3E}">
        <p14:creationId xmlns:p14="http://schemas.microsoft.com/office/powerpoint/2010/main" val="3041829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BE13FCF0-2166-0EAB-AC3D-70A735D60B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16BA31B-0140-1099-6522-AE781AC150BC}"/>
              </a:ext>
            </a:extLst>
          </p:cNvPr>
          <p:cNvSpPr/>
          <p:nvPr/>
        </p:nvSpPr>
        <p:spPr>
          <a:xfrm>
            <a:off x="-1886567" y="-1210188"/>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6B555303-3C26-2A5E-23E8-578A2EFA4C43}"/>
              </a:ext>
            </a:extLst>
          </p:cNvPr>
          <p:cNvSpPr txBox="1"/>
          <p:nvPr/>
        </p:nvSpPr>
        <p:spPr>
          <a:xfrm>
            <a:off x="3849444" y="558813"/>
            <a:ext cx="11452121" cy="1037528"/>
          </a:xfrm>
          <a:prstGeom prst="rect">
            <a:avLst/>
          </a:prstGeom>
        </p:spPr>
        <p:txBody>
          <a:bodyPr wrap="square" lIns="0" tIns="0" rIns="0" bIns="0" rtlCol="0" anchor="t">
            <a:spAutoFit/>
          </a:bodyPr>
          <a:lstStyle/>
          <a:p>
            <a:pPr>
              <a:lnSpc>
                <a:spcPts val="9277"/>
              </a:lnSpc>
            </a:pPr>
            <a:r>
              <a:rPr lang="en-US" sz="4226" b="1" u="sng" dirty="0">
                <a:solidFill>
                  <a:srgbClr val="EBCD7B"/>
                </a:solidFill>
                <a:effectLst>
                  <a:glow rad="228600">
                    <a:schemeClr val="accent5">
                      <a:satMod val="175000"/>
                      <a:alpha val="40000"/>
                    </a:schemeClr>
                  </a:glow>
                </a:effectLst>
                <a:latin typeface="Calibri (MS)"/>
                <a:ea typeface="Calibri (MS)"/>
                <a:cs typeface="Calibri (MS)"/>
                <a:sym typeface="Calibri (MS)"/>
              </a:rPr>
              <a:t>ROC &amp; Confusion Matrix Plottings of Inception_V1</a:t>
            </a:r>
          </a:p>
        </p:txBody>
      </p:sp>
      <p:sp>
        <p:nvSpPr>
          <p:cNvPr id="10" name="Freeform 5">
            <a:extLst>
              <a:ext uri="{FF2B5EF4-FFF2-40B4-BE49-F238E27FC236}">
                <a16:creationId xmlns:a16="http://schemas.microsoft.com/office/drawing/2014/main" id="{A91F79C0-D7FF-AC13-8160-A1E2649A0368}"/>
              </a:ext>
            </a:extLst>
          </p:cNvPr>
          <p:cNvSpPr/>
          <p:nvPr/>
        </p:nvSpPr>
        <p:spPr>
          <a:xfrm>
            <a:off x="-589" y="355466"/>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C80B3632-7462-1FD4-897E-5D34E1BA2395}"/>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screenshot of a computer&#10;&#10;AI-generated content may be incorrect.">
            <a:extLst>
              <a:ext uri="{FF2B5EF4-FFF2-40B4-BE49-F238E27FC236}">
                <a16:creationId xmlns:a16="http://schemas.microsoft.com/office/drawing/2014/main" id="{B04B1C55-3089-391D-3C20-5A5A140522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44001" y="2233165"/>
            <a:ext cx="8773232" cy="6768467"/>
          </a:xfrm>
          <a:prstGeom prst="rect">
            <a:avLst/>
          </a:prstGeom>
        </p:spPr>
      </p:pic>
      <p:pic>
        <p:nvPicPr>
          <p:cNvPr id="7" name="Picture 6" descr="A graph with a line&#10;&#10;AI-generated content may be incorrect.">
            <a:extLst>
              <a:ext uri="{FF2B5EF4-FFF2-40B4-BE49-F238E27FC236}">
                <a16:creationId xmlns:a16="http://schemas.microsoft.com/office/drawing/2014/main" id="{CA702C43-6C3D-52DF-4DA0-DE7F64EB9CF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0374" y="2233160"/>
            <a:ext cx="8422663" cy="6768467"/>
          </a:xfrm>
          <a:prstGeom prst="rect">
            <a:avLst/>
          </a:prstGeom>
        </p:spPr>
      </p:pic>
    </p:spTree>
    <p:extLst>
      <p:ext uri="{BB962C8B-B14F-4D97-AF65-F5344CB8AC3E}">
        <p14:creationId xmlns:p14="http://schemas.microsoft.com/office/powerpoint/2010/main" val="943926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6E2B0E7F-A7AC-BB45-7D8C-DD949CB96E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CE1F24-1E87-AFA5-CF0E-7FD37443E4AE}"/>
              </a:ext>
            </a:extLst>
          </p:cNvPr>
          <p:cNvSpPr/>
          <p:nvPr/>
        </p:nvSpPr>
        <p:spPr>
          <a:xfrm>
            <a:off x="-2089056" y="-1520293"/>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A4DEF039-143A-4915-568D-116D419EF1F8}"/>
              </a:ext>
            </a:extLst>
          </p:cNvPr>
          <p:cNvSpPr txBox="1"/>
          <p:nvPr/>
        </p:nvSpPr>
        <p:spPr>
          <a:xfrm>
            <a:off x="3563246" y="498393"/>
            <a:ext cx="12306278" cy="1021626"/>
          </a:xfrm>
          <a:prstGeom prst="rect">
            <a:avLst/>
          </a:prstGeom>
        </p:spPr>
        <p:txBody>
          <a:bodyPr wrap="square" lIns="0" tIns="0" rIns="0" bIns="0" rtlCol="0" anchor="t">
            <a:spAutoFit/>
          </a:bodyPr>
          <a:lstStyle/>
          <a:p>
            <a:pPr>
              <a:lnSpc>
                <a:spcPts val="9277"/>
              </a:lnSpc>
            </a:pPr>
            <a:r>
              <a:rPr lang="en-US" sz="3756" b="1" u="sng" dirty="0">
                <a:solidFill>
                  <a:srgbClr val="EBCD7B"/>
                </a:solidFill>
                <a:effectLst>
                  <a:glow rad="228600">
                    <a:schemeClr val="accent5">
                      <a:satMod val="175000"/>
                      <a:alpha val="40000"/>
                    </a:schemeClr>
                  </a:glow>
                </a:effectLst>
                <a:latin typeface="Calibri (MS)"/>
                <a:ea typeface="Calibri (MS)"/>
                <a:cs typeface="Calibri (MS)"/>
                <a:sym typeface="Calibri (MS)"/>
              </a:rPr>
              <a:t>Confusion Matrix Plottings of Models (ResNet &amp; MobileNet)</a:t>
            </a:r>
          </a:p>
        </p:txBody>
      </p:sp>
      <p:sp>
        <p:nvSpPr>
          <p:cNvPr id="10" name="Freeform 5">
            <a:extLst>
              <a:ext uri="{FF2B5EF4-FFF2-40B4-BE49-F238E27FC236}">
                <a16:creationId xmlns:a16="http://schemas.microsoft.com/office/drawing/2014/main" id="{893E5A38-5B2F-2D00-6A7B-3C8AEB49AD65}"/>
              </a:ext>
            </a:extLst>
          </p:cNvPr>
          <p:cNvSpPr/>
          <p:nvPr/>
        </p:nvSpPr>
        <p:spPr>
          <a:xfrm>
            <a:off x="0" y="326058"/>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7DB1785F-AB2E-7B73-2C8C-38F33F0F426F}"/>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6" name="Picture 5" descr="A screenshot of a computer&#10;&#10;AI-generated content may be incorrect.">
            <a:extLst>
              <a:ext uri="{FF2B5EF4-FFF2-40B4-BE49-F238E27FC236}">
                <a16:creationId xmlns:a16="http://schemas.microsoft.com/office/drawing/2014/main" id="{98BDCDA0-B5BA-B72B-FE1C-5E502DA667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31871" y="2167337"/>
            <a:ext cx="8693799" cy="7104739"/>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B4795A4-5600-DE4A-1743-0041CE7493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0770" y="2167333"/>
            <a:ext cx="8200846" cy="7104738"/>
          </a:xfrm>
          <a:prstGeom prst="rect">
            <a:avLst/>
          </a:prstGeom>
        </p:spPr>
      </p:pic>
    </p:spTree>
    <p:extLst>
      <p:ext uri="{BB962C8B-B14F-4D97-AF65-F5344CB8AC3E}">
        <p14:creationId xmlns:p14="http://schemas.microsoft.com/office/powerpoint/2010/main" val="3188353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Freeform 6"/>
          <p:cNvSpPr/>
          <p:nvPr/>
        </p:nvSpPr>
        <p:spPr>
          <a:xfrm>
            <a:off x="558227" y="6646012"/>
            <a:ext cx="4581502" cy="3312678"/>
          </a:xfrm>
          <a:custGeom>
            <a:avLst/>
            <a:gdLst/>
            <a:ahLst/>
            <a:cxnLst/>
            <a:rect l="l" t="t" r="r" b="b"/>
            <a:pathLst>
              <a:path w="4879379" h="4879379">
                <a:moveTo>
                  <a:pt x="0" y="0"/>
                </a:moveTo>
                <a:lnTo>
                  <a:pt x="4879380" y="0"/>
                </a:lnTo>
                <a:lnTo>
                  <a:pt x="4879380" y="4879379"/>
                </a:lnTo>
                <a:lnTo>
                  <a:pt x="0" y="48793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7" name="TextBox 7"/>
          <p:cNvSpPr txBox="1"/>
          <p:nvPr/>
        </p:nvSpPr>
        <p:spPr>
          <a:xfrm>
            <a:off x="859996" y="633242"/>
            <a:ext cx="11322573" cy="867032"/>
          </a:xfrm>
          <a:prstGeom prst="rect">
            <a:avLst/>
          </a:prstGeom>
        </p:spPr>
        <p:txBody>
          <a:bodyPr lIns="0" tIns="0" rIns="0" bIns="0" rtlCol="0" anchor="t">
            <a:spAutoFit/>
          </a:bodyPr>
          <a:lstStyle/>
          <a:p>
            <a:r>
              <a:rPr lang="en-US" sz="5634" b="1" dirty="0">
                <a:solidFill>
                  <a:srgbClr val="F5EBA3"/>
                </a:solidFill>
              </a:rPr>
              <a:t>Common Training Components</a:t>
            </a:r>
          </a:p>
        </p:txBody>
      </p:sp>
      <p:sp>
        <p:nvSpPr>
          <p:cNvPr id="49" name="TextBox 7">
            <a:extLst>
              <a:ext uri="{FF2B5EF4-FFF2-40B4-BE49-F238E27FC236}">
                <a16:creationId xmlns:a16="http://schemas.microsoft.com/office/drawing/2014/main" id="{A1B9E4DA-0596-4364-7878-BA18E21C7C49}"/>
              </a:ext>
            </a:extLst>
          </p:cNvPr>
          <p:cNvSpPr txBox="1"/>
          <p:nvPr/>
        </p:nvSpPr>
        <p:spPr>
          <a:xfrm>
            <a:off x="859996" y="1495094"/>
            <a:ext cx="11322573" cy="462434"/>
          </a:xfrm>
          <a:prstGeom prst="rect">
            <a:avLst/>
          </a:prstGeom>
        </p:spPr>
        <p:txBody>
          <a:bodyPr lIns="0" tIns="0" rIns="0" bIns="0" rtlCol="0" anchor="t">
            <a:spAutoFit/>
          </a:bodyPr>
          <a:lstStyle/>
          <a:p>
            <a:r>
              <a:rPr lang="en-US" sz="3005" b="1" dirty="0">
                <a:solidFill>
                  <a:srgbClr val="F5EBA3"/>
                </a:solidFill>
              </a:rPr>
              <a:t>Shared Techniques Across All Models</a:t>
            </a:r>
          </a:p>
        </p:txBody>
      </p:sp>
      <p:graphicFrame>
        <p:nvGraphicFramePr>
          <p:cNvPr id="52" name="Chart 51">
            <a:extLst>
              <a:ext uri="{FF2B5EF4-FFF2-40B4-BE49-F238E27FC236}">
                <a16:creationId xmlns:a16="http://schemas.microsoft.com/office/drawing/2014/main" id="{B1ABE895-4B8B-D0B5-888B-297EDC9ED705}"/>
              </a:ext>
            </a:extLst>
          </p:cNvPr>
          <p:cNvGraphicFramePr/>
          <p:nvPr>
            <p:extLst>
              <p:ext uri="{D42A27DB-BD31-4B8C-83A1-F6EECF244321}">
                <p14:modId xmlns:p14="http://schemas.microsoft.com/office/powerpoint/2010/main" val="3450273134"/>
              </p:ext>
            </p:extLst>
          </p:nvPr>
        </p:nvGraphicFramePr>
        <p:xfrm>
          <a:off x="5548807" y="1694729"/>
          <a:ext cx="7011717" cy="5047605"/>
        </p:xfrm>
        <a:graphic>
          <a:graphicData uri="http://schemas.openxmlformats.org/drawingml/2006/chart">
            <c:chart xmlns:c="http://schemas.openxmlformats.org/drawingml/2006/chart" xmlns:r="http://schemas.openxmlformats.org/officeDocument/2006/relationships" r:id="rId4"/>
          </a:graphicData>
        </a:graphic>
      </p:graphicFrame>
      <p:sp>
        <p:nvSpPr>
          <p:cNvPr id="53" name="TextBox 52">
            <a:extLst>
              <a:ext uri="{FF2B5EF4-FFF2-40B4-BE49-F238E27FC236}">
                <a16:creationId xmlns:a16="http://schemas.microsoft.com/office/drawing/2014/main" id="{A4935F8A-0F9B-A2E5-4E07-D7958EDFB820}"/>
              </a:ext>
            </a:extLst>
          </p:cNvPr>
          <p:cNvSpPr txBox="1"/>
          <p:nvPr/>
        </p:nvSpPr>
        <p:spPr>
          <a:xfrm>
            <a:off x="1345254" y="2486989"/>
            <a:ext cx="4149792" cy="670312"/>
          </a:xfrm>
          <a:prstGeom prst="rect">
            <a:avLst/>
          </a:prstGeom>
          <a:noFill/>
        </p:spPr>
        <p:txBody>
          <a:bodyPr wrap="square" rtlCol="0">
            <a:spAutoFit/>
          </a:bodyPr>
          <a:lstStyle/>
          <a:p>
            <a:r>
              <a:rPr lang="en-US" sz="3756" b="1" u="sng" dirty="0">
                <a:solidFill>
                  <a:srgbClr val="F5EBA3"/>
                </a:solidFill>
                <a:effectLst>
                  <a:glow rad="228600">
                    <a:schemeClr val="accent5">
                      <a:satMod val="175000"/>
                      <a:alpha val="40000"/>
                    </a:schemeClr>
                  </a:glow>
                </a:effectLst>
              </a:rPr>
              <a:t>Data Augmentation</a:t>
            </a:r>
          </a:p>
        </p:txBody>
      </p:sp>
      <p:sp>
        <p:nvSpPr>
          <p:cNvPr id="54" name="TextBox 53">
            <a:extLst>
              <a:ext uri="{FF2B5EF4-FFF2-40B4-BE49-F238E27FC236}">
                <a16:creationId xmlns:a16="http://schemas.microsoft.com/office/drawing/2014/main" id="{8C9C0D07-9961-248F-ABDF-C110CEE3C03E}"/>
              </a:ext>
            </a:extLst>
          </p:cNvPr>
          <p:cNvSpPr txBox="1"/>
          <p:nvPr/>
        </p:nvSpPr>
        <p:spPr>
          <a:xfrm>
            <a:off x="1345255" y="3079634"/>
            <a:ext cx="4581502" cy="2259914"/>
          </a:xfrm>
          <a:prstGeom prst="rect">
            <a:avLst/>
          </a:prstGeom>
          <a:noFill/>
        </p:spPr>
        <p:txBody>
          <a:bodyPr wrap="square" rtlCol="0">
            <a:spAutoFit/>
          </a:bodyPr>
          <a:lstStyle/>
          <a:p>
            <a:r>
              <a:rPr lang="en-US" sz="2817" b="1" dirty="0" err="1">
                <a:solidFill>
                  <a:srgbClr val="F5EBA3"/>
                </a:solidFill>
              </a:rPr>
              <a:t>rotation_range</a:t>
            </a:r>
            <a:r>
              <a:rPr lang="en-US" sz="2817" b="1" dirty="0">
                <a:solidFill>
                  <a:srgbClr val="F5EBA3"/>
                </a:solidFill>
              </a:rPr>
              <a:t>=25, width/</a:t>
            </a:r>
            <a:r>
              <a:rPr lang="en-US" sz="2817" b="1" dirty="0" err="1">
                <a:solidFill>
                  <a:srgbClr val="F5EBA3"/>
                </a:solidFill>
              </a:rPr>
              <a:t>height_shift</a:t>
            </a:r>
            <a:r>
              <a:rPr lang="en-US" sz="2817" b="1" dirty="0">
                <a:solidFill>
                  <a:srgbClr val="F5EBA3"/>
                </a:solidFill>
              </a:rPr>
              <a:t>=0.2, shear=0.2, zoom=0.25, </a:t>
            </a:r>
            <a:r>
              <a:rPr lang="en-US" sz="2817" b="1" dirty="0" err="1">
                <a:solidFill>
                  <a:srgbClr val="F5EBA3"/>
                </a:solidFill>
              </a:rPr>
              <a:t>horizontal_flip</a:t>
            </a:r>
            <a:r>
              <a:rPr lang="en-US" sz="2817" b="1" dirty="0">
                <a:solidFill>
                  <a:srgbClr val="F5EBA3"/>
                </a:solidFill>
              </a:rPr>
              <a:t>, brightness=[0.8,1.3]</a:t>
            </a:r>
          </a:p>
        </p:txBody>
      </p:sp>
      <p:sp>
        <p:nvSpPr>
          <p:cNvPr id="55" name="Rectangle: Rounded Corners 54">
            <a:extLst>
              <a:ext uri="{FF2B5EF4-FFF2-40B4-BE49-F238E27FC236}">
                <a16:creationId xmlns:a16="http://schemas.microsoft.com/office/drawing/2014/main" id="{7AA45163-223C-045D-86AD-B1078A9B151E}"/>
              </a:ext>
            </a:extLst>
          </p:cNvPr>
          <p:cNvSpPr/>
          <p:nvPr/>
        </p:nvSpPr>
        <p:spPr>
          <a:xfrm>
            <a:off x="1130612" y="2362056"/>
            <a:ext cx="4581502" cy="308977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56" name="Rectangle: Rounded Corners 55">
            <a:extLst>
              <a:ext uri="{FF2B5EF4-FFF2-40B4-BE49-F238E27FC236}">
                <a16:creationId xmlns:a16="http://schemas.microsoft.com/office/drawing/2014/main" id="{F87316FB-BD3A-DF52-4BB9-4D4F5D94D824}"/>
              </a:ext>
            </a:extLst>
          </p:cNvPr>
          <p:cNvSpPr/>
          <p:nvPr/>
        </p:nvSpPr>
        <p:spPr>
          <a:xfrm>
            <a:off x="12182567" y="817171"/>
            <a:ext cx="4581502" cy="308977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57" name="TextBox 56">
            <a:extLst>
              <a:ext uri="{FF2B5EF4-FFF2-40B4-BE49-F238E27FC236}">
                <a16:creationId xmlns:a16="http://schemas.microsoft.com/office/drawing/2014/main" id="{3A4AC6E7-3EFD-67C9-C1CF-64D91449FF9F}"/>
              </a:ext>
            </a:extLst>
          </p:cNvPr>
          <p:cNvSpPr txBox="1"/>
          <p:nvPr/>
        </p:nvSpPr>
        <p:spPr>
          <a:xfrm>
            <a:off x="12398421" y="875589"/>
            <a:ext cx="4149792" cy="670312"/>
          </a:xfrm>
          <a:prstGeom prst="rect">
            <a:avLst/>
          </a:prstGeom>
          <a:noFill/>
        </p:spPr>
        <p:txBody>
          <a:bodyPr wrap="square" rtlCol="0">
            <a:spAutoFit/>
          </a:bodyPr>
          <a:lstStyle/>
          <a:p>
            <a:r>
              <a:rPr lang="en-US" sz="3756" b="1" u="sng" dirty="0">
                <a:solidFill>
                  <a:srgbClr val="F5EBA3"/>
                </a:solidFill>
                <a:effectLst>
                  <a:glow rad="228600">
                    <a:schemeClr val="accent5">
                      <a:satMod val="175000"/>
                      <a:alpha val="40000"/>
                    </a:schemeClr>
                  </a:glow>
                </a:effectLst>
              </a:rPr>
              <a:t>Loss Functions</a:t>
            </a:r>
          </a:p>
        </p:txBody>
      </p:sp>
      <p:sp>
        <p:nvSpPr>
          <p:cNvPr id="58" name="TextBox 57">
            <a:extLst>
              <a:ext uri="{FF2B5EF4-FFF2-40B4-BE49-F238E27FC236}">
                <a16:creationId xmlns:a16="http://schemas.microsoft.com/office/drawing/2014/main" id="{C08CDEE7-EABD-6F1C-0D00-C9810E7AD82E}"/>
              </a:ext>
            </a:extLst>
          </p:cNvPr>
          <p:cNvSpPr txBox="1"/>
          <p:nvPr/>
        </p:nvSpPr>
        <p:spPr>
          <a:xfrm>
            <a:off x="12397212" y="1587687"/>
            <a:ext cx="4581502" cy="1942070"/>
          </a:xfrm>
          <a:prstGeom prst="rect">
            <a:avLst/>
          </a:prstGeom>
          <a:noFill/>
        </p:spPr>
        <p:txBody>
          <a:bodyPr wrap="square" rtlCol="0">
            <a:spAutoFit/>
          </a:bodyPr>
          <a:lstStyle/>
          <a:p>
            <a:r>
              <a:rPr lang="en-US" sz="3005" b="1" dirty="0">
                <a:solidFill>
                  <a:srgbClr val="F5EBA3"/>
                </a:solidFill>
              </a:rPr>
              <a:t>Categorical Crossentropy with label smoothing (0.15), Focal Loss (gamma=2.0, alpha=0.25)</a:t>
            </a:r>
          </a:p>
        </p:txBody>
      </p:sp>
      <p:sp>
        <p:nvSpPr>
          <p:cNvPr id="59" name="Rectangle: Rounded Corners 58">
            <a:extLst>
              <a:ext uri="{FF2B5EF4-FFF2-40B4-BE49-F238E27FC236}">
                <a16:creationId xmlns:a16="http://schemas.microsoft.com/office/drawing/2014/main" id="{890E54BD-6803-8FF7-4576-0112A34EBAB4}"/>
              </a:ext>
            </a:extLst>
          </p:cNvPr>
          <p:cNvSpPr/>
          <p:nvPr/>
        </p:nvSpPr>
        <p:spPr>
          <a:xfrm>
            <a:off x="12182568" y="4424103"/>
            <a:ext cx="4581502" cy="308977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60" name="Rectangle: Rounded Corners 59">
            <a:extLst>
              <a:ext uri="{FF2B5EF4-FFF2-40B4-BE49-F238E27FC236}">
                <a16:creationId xmlns:a16="http://schemas.microsoft.com/office/drawing/2014/main" id="{FBAFA4CE-018C-C1C1-8E0C-ADE4B2D953DE}"/>
              </a:ext>
            </a:extLst>
          </p:cNvPr>
          <p:cNvSpPr/>
          <p:nvPr/>
        </p:nvSpPr>
        <p:spPr>
          <a:xfrm>
            <a:off x="7176620" y="6742331"/>
            <a:ext cx="4581502" cy="308977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61" name="Rectangle: Rounded Corners 60">
            <a:extLst>
              <a:ext uri="{FF2B5EF4-FFF2-40B4-BE49-F238E27FC236}">
                <a16:creationId xmlns:a16="http://schemas.microsoft.com/office/drawing/2014/main" id="{8954EBEF-0302-B4AD-7E8E-2A3DEFCEE1D1}"/>
              </a:ext>
            </a:extLst>
          </p:cNvPr>
          <p:cNvSpPr/>
          <p:nvPr/>
        </p:nvSpPr>
        <p:spPr>
          <a:xfrm>
            <a:off x="2182411" y="5968987"/>
            <a:ext cx="4581502" cy="3089770"/>
          </a:xfrm>
          <a:prstGeom prst="round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62" name="Freeform 3">
            <a:extLst>
              <a:ext uri="{FF2B5EF4-FFF2-40B4-BE49-F238E27FC236}">
                <a16:creationId xmlns:a16="http://schemas.microsoft.com/office/drawing/2014/main" id="{2B13ABCD-433A-4BAA-8C97-7097AF09E37A}"/>
              </a:ext>
            </a:extLst>
          </p:cNvPr>
          <p:cNvSpPr/>
          <p:nvPr/>
        </p:nvSpPr>
        <p:spPr>
          <a:xfrm>
            <a:off x="14473320" y="7271995"/>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sz="1690"/>
          </a:p>
        </p:txBody>
      </p:sp>
      <p:sp>
        <p:nvSpPr>
          <p:cNvPr id="63" name="TextBox 62">
            <a:extLst>
              <a:ext uri="{FF2B5EF4-FFF2-40B4-BE49-F238E27FC236}">
                <a16:creationId xmlns:a16="http://schemas.microsoft.com/office/drawing/2014/main" id="{0DB5BAC7-D2AC-C770-E071-75ACC6FDDE14}"/>
              </a:ext>
            </a:extLst>
          </p:cNvPr>
          <p:cNvSpPr txBox="1"/>
          <p:nvPr/>
        </p:nvSpPr>
        <p:spPr>
          <a:xfrm>
            <a:off x="12560519" y="4572980"/>
            <a:ext cx="4149792" cy="670312"/>
          </a:xfrm>
          <a:prstGeom prst="rect">
            <a:avLst/>
          </a:prstGeom>
          <a:noFill/>
        </p:spPr>
        <p:txBody>
          <a:bodyPr wrap="square" rtlCol="0">
            <a:spAutoFit/>
          </a:bodyPr>
          <a:lstStyle/>
          <a:p>
            <a:r>
              <a:rPr lang="en-US" sz="3756" b="1" u="sng" dirty="0">
                <a:solidFill>
                  <a:srgbClr val="F5EBA3"/>
                </a:solidFill>
                <a:effectLst>
                  <a:glow rad="228600">
                    <a:schemeClr val="accent5">
                      <a:satMod val="175000"/>
                      <a:alpha val="40000"/>
                    </a:schemeClr>
                  </a:glow>
                </a:effectLst>
              </a:rPr>
              <a:t>Callbacks</a:t>
            </a:r>
          </a:p>
        </p:txBody>
      </p:sp>
      <p:sp>
        <p:nvSpPr>
          <p:cNvPr id="64" name="TextBox 63">
            <a:extLst>
              <a:ext uri="{FF2B5EF4-FFF2-40B4-BE49-F238E27FC236}">
                <a16:creationId xmlns:a16="http://schemas.microsoft.com/office/drawing/2014/main" id="{FFF28DAD-40A1-18C6-ADF9-2C26D60DCA07}"/>
              </a:ext>
            </a:extLst>
          </p:cNvPr>
          <p:cNvSpPr txBox="1"/>
          <p:nvPr/>
        </p:nvSpPr>
        <p:spPr>
          <a:xfrm>
            <a:off x="7504675" y="6886887"/>
            <a:ext cx="4149792" cy="670312"/>
          </a:xfrm>
          <a:prstGeom prst="rect">
            <a:avLst/>
          </a:prstGeom>
          <a:noFill/>
        </p:spPr>
        <p:txBody>
          <a:bodyPr wrap="square" rtlCol="0">
            <a:spAutoFit/>
          </a:bodyPr>
          <a:lstStyle/>
          <a:p>
            <a:r>
              <a:rPr lang="en-US" sz="3756" b="1" u="sng" dirty="0">
                <a:solidFill>
                  <a:srgbClr val="F5EBA3"/>
                </a:solidFill>
                <a:effectLst>
                  <a:glow rad="228600">
                    <a:schemeClr val="accent5">
                      <a:satMod val="175000"/>
                      <a:alpha val="40000"/>
                    </a:schemeClr>
                  </a:glow>
                </a:effectLst>
              </a:rPr>
              <a:t>Evaluation</a:t>
            </a:r>
          </a:p>
        </p:txBody>
      </p:sp>
      <p:sp>
        <p:nvSpPr>
          <p:cNvPr id="65" name="TextBox 64">
            <a:extLst>
              <a:ext uri="{FF2B5EF4-FFF2-40B4-BE49-F238E27FC236}">
                <a16:creationId xmlns:a16="http://schemas.microsoft.com/office/drawing/2014/main" id="{6FE5D036-2ADD-C7C3-B31C-5781AAB5AF0D}"/>
              </a:ext>
            </a:extLst>
          </p:cNvPr>
          <p:cNvSpPr txBox="1"/>
          <p:nvPr/>
        </p:nvSpPr>
        <p:spPr>
          <a:xfrm>
            <a:off x="2382173" y="6149937"/>
            <a:ext cx="4149792" cy="670312"/>
          </a:xfrm>
          <a:prstGeom prst="rect">
            <a:avLst/>
          </a:prstGeom>
          <a:noFill/>
        </p:spPr>
        <p:txBody>
          <a:bodyPr wrap="square" rtlCol="0">
            <a:spAutoFit/>
          </a:bodyPr>
          <a:lstStyle/>
          <a:p>
            <a:r>
              <a:rPr lang="en-US" sz="3756" b="1" u="sng" dirty="0">
                <a:solidFill>
                  <a:srgbClr val="F5EBA3"/>
                </a:solidFill>
                <a:effectLst>
                  <a:glow rad="228600">
                    <a:schemeClr val="accent5">
                      <a:satMod val="175000"/>
                      <a:alpha val="40000"/>
                    </a:schemeClr>
                  </a:glow>
                </a:effectLst>
              </a:rPr>
              <a:t>Regularization</a:t>
            </a:r>
          </a:p>
        </p:txBody>
      </p:sp>
      <p:sp>
        <p:nvSpPr>
          <p:cNvPr id="66" name="TextBox 65">
            <a:extLst>
              <a:ext uri="{FF2B5EF4-FFF2-40B4-BE49-F238E27FC236}">
                <a16:creationId xmlns:a16="http://schemas.microsoft.com/office/drawing/2014/main" id="{2C46A737-FD1D-C4BD-FDB3-3431D1F4B069}"/>
              </a:ext>
            </a:extLst>
          </p:cNvPr>
          <p:cNvSpPr txBox="1"/>
          <p:nvPr/>
        </p:nvSpPr>
        <p:spPr>
          <a:xfrm>
            <a:off x="12361247" y="5305900"/>
            <a:ext cx="4581502" cy="1942070"/>
          </a:xfrm>
          <a:prstGeom prst="rect">
            <a:avLst/>
          </a:prstGeom>
          <a:noFill/>
        </p:spPr>
        <p:txBody>
          <a:bodyPr wrap="square" rtlCol="0">
            <a:spAutoFit/>
          </a:bodyPr>
          <a:lstStyle/>
          <a:p>
            <a:r>
              <a:rPr lang="en-US" sz="3005" b="1" dirty="0">
                <a:solidFill>
                  <a:srgbClr val="F5EBA3"/>
                </a:solidFill>
              </a:rPr>
              <a:t>EarlyStopping, ReduceLROnPlateau, ModelCheckpoint, EnhancedTrainingMonitor</a:t>
            </a:r>
          </a:p>
        </p:txBody>
      </p:sp>
      <p:sp>
        <p:nvSpPr>
          <p:cNvPr id="67" name="TextBox 66">
            <a:extLst>
              <a:ext uri="{FF2B5EF4-FFF2-40B4-BE49-F238E27FC236}">
                <a16:creationId xmlns:a16="http://schemas.microsoft.com/office/drawing/2014/main" id="{9BD24C5F-EBAC-4D73-36D7-77FFE1E2CF26}"/>
              </a:ext>
            </a:extLst>
          </p:cNvPr>
          <p:cNvSpPr txBox="1"/>
          <p:nvPr/>
        </p:nvSpPr>
        <p:spPr>
          <a:xfrm>
            <a:off x="7504675" y="7696115"/>
            <a:ext cx="4149792" cy="1479636"/>
          </a:xfrm>
          <a:prstGeom prst="rect">
            <a:avLst/>
          </a:prstGeom>
          <a:noFill/>
        </p:spPr>
        <p:txBody>
          <a:bodyPr wrap="square" rtlCol="0">
            <a:spAutoFit/>
          </a:bodyPr>
          <a:lstStyle/>
          <a:p>
            <a:r>
              <a:rPr lang="en-US" sz="3005" b="1" dirty="0">
                <a:solidFill>
                  <a:srgbClr val="F5EBA3"/>
                </a:solidFill>
              </a:rPr>
              <a:t>Accuracy, Top-3 Accuracy, Confusion Matrix, ROC-AUC Curves</a:t>
            </a:r>
          </a:p>
        </p:txBody>
      </p:sp>
      <p:sp>
        <p:nvSpPr>
          <p:cNvPr id="68" name="TextBox 67">
            <a:extLst>
              <a:ext uri="{FF2B5EF4-FFF2-40B4-BE49-F238E27FC236}">
                <a16:creationId xmlns:a16="http://schemas.microsoft.com/office/drawing/2014/main" id="{E830833E-EDCD-77FD-9FFD-757E6FC5671A}"/>
              </a:ext>
            </a:extLst>
          </p:cNvPr>
          <p:cNvSpPr txBox="1"/>
          <p:nvPr/>
        </p:nvSpPr>
        <p:spPr>
          <a:xfrm>
            <a:off x="2398265" y="6959197"/>
            <a:ext cx="4149792" cy="1479636"/>
          </a:xfrm>
          <a:prstGeom prst="rect">
            <a:avLst/>
          </a:prstGeom>
          <a:noFill/>
        </p:spPr>
        <p:txBody>
          <a:bodyPr wrap="square" rtlCol="0">
            <a:spAutoFit/>
          </a:bodyPr>
          <a:lstStyle/>
          <a:p>
            <a:r>
              <a:rPr lang="en-US" sz="3005" b="1" dirty="0">
                <a:solidFill>
                  <a:srgbClr val="F5EBA3"/>
                </a:solidFill>
              </a:rPr>
              <a:t>Dropout layers, L1/L2 regularization, class weights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20C9A924-85DF-A07F-EE0B-0F570E13F0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26D1D3-6C30-BAA2-6A22-AC9CA084C221}"/>
              </a:ext>
            </a:extLst>
          </p:cNvPr>
          <p:cNvSpPr/>
          <p:nvPr/>
        </p:nvSpPr>
        <p:spPr>
          <a:xfrm>
            <a:off x="-2282399" y="-1596595"/>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4" name="TextBox 4">
            <a:extLst>
              <a:ext uri="{FF2B5EF4-FFF2-40B4-BE49-F238E27FC236}">
                <a16:creationId xmlns:a16="http://schemas.microsoft.com/office/drawing/2014/main" id="{E470DD01-2967-B0A0-6515-713844219078}"/>
              </a:ext>
            </a:extLst>
          </p:cNvPr>
          <p:cNvSpPr txBox="1"/>
          <p:nvPr/>
        </p:nvSpPr>
        <p:spPr>
          <a:xfrm>
            <a:off x="3563246" y="498393"/>
            <a:ext cx="12306278" cy="1021626"/>
          </a:xfrm>
          <a:prstGeom prst="rect">
            <a:avLst/>
          </a:prstGeom>
        </p:spPr>
        <p:txBody>
          <a:bodyPr wrap="square" lIns="0" tIns="0" rIns="0" bIns="0" rtlCol="0" anchor="t">
            <a:spAutoFit/>
          </a:bodyPr>
          <a:lstStyle/>
          <a:p>
            <a:pPr>
              <a:lnSpc>
                <a:spcPts val="9277"/>
              </a:lnSpc>
            </a:pPr>
            <a:r>
              <a:rPr lang="en-US" sz="3756" b="1" u="sng" dirty="0">
                <a:solidFill>
                  <a:srgbClr val="EBCD7B"/>
                </a:solidFill>
                <a:effectLst>
                  <a:glow rad="228600">
                    <a:schemeClr val="accent5">
                      <a:satMod val="175000"/>
                      <a:alpha val="40000"/>
                    </a:schemeClr>
                  </a:glow>
                </a:effectLst>
                <a:latin typeface="Calibri (MS)"/>
                <a:ea typeface="Calibri (MS)"/>
                <a:cs typeface="Calibri (MS)"/>
                <a:sym typeface="Calibri (MS)"/>
              </a:rPr>
              <a:t>Confusion Matrix Plottings of Models (VGG_19 &amp; Vit)</a:t>
            </a:r>
          </a:p>
        </p:txBody>
      </p:sp>
      <p:sp>
        <p:nvSpPr>
          <p:cNvPr id="10" name="Freeform 5">
            <a:extLst>
              <a:ext uri="{FF2B5EF4-FFF2-40B4-BE49-F238E27FC236}">
                <a16:creationId xmlns:a16="http://schemas.microsoft.com/office/drawing/2014/main" id="{95C3BE7E-5B1D-2A9B-6D4E-F91CC3476592}"/>
              </a:ext>
            </a:extLst>
          </p:cNvPr>
          <p:cNvSpPr/>
          <p:nvPr/>
        </p:nvSpPr>
        <p:spPr>
          <a:xfrm>
            <a:off x="264170" y="89798"/>
            <a:ext cx="4308612" cy="3863599"/>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1" name="Freeform 2">
            <a:extLst>
              <a:ext uri="{FF2B5EF4-FFF2-40B4-BE49-F238E27FC236}">
                <a16:creationId xmlns:a16="http://schemas.microsoft.com/office/drawing/2014/main" id="{6D0164BF-2B3C-1DC0-05B0-57EB718C7C21}"/>
              </a:ext>
            </a:extLst>
          </p:cNvPr>
          <p:cNvSpPr/>
          <p:nvPr/>
        </p:nvSpPr>
        <p:spPr>
          <a:xfrm>
            <a:off x="14150249" y="6521251"/>
            <a:ext cx="5753446" cy="5460218"/>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pic>
        <p:nvPicPr>
          <p:cNvPr id="5" name="Picture 4" descr="A screenshot of a computer game&#10;&#10;AI-generated content may be incorrect.">
            <a:extLst>
              <a:ext uri="{FF2B5EF4-FFF2-40B4-BE49-F238E27FC236}">
                <a16:creationId xmlns:a16="http://schemas.microsoft.com/office/drawing/2014/main" id="{872903B0-B72E-D58E-9B37-B564A92B4D6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0484" y="2392663"/>
            <a:ext cx="8558587" cy="6961642"/>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55CFF563-A3AA-8E13-18DF-BD61B92524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51539" y="2392670"/>
            <a:ext cx="8710525" cy="6961641"/>
          </a:xfrm>
          <a:prstGeom prst="rect">
            <a:avLst/>
          </a:prstGeom>
        </p:spPr>
      </p:pic>
    </p:spTree>
    <p:extLst>
      <p:ext uri="{BB962C8B-B14F-4D97-AF65-F5344CB8AC3E}">
        <p14:creationId xmlns:p14="http://schemas.microsoft.com/office/powerpoint/2010/main" val="2555768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8"/>
          <p:cNvSpPr txBox="1"/>
          <p:nvPr/>
        </p:nvSpPr>
        <p:spPr>
          <a:xfrm>
            <a:off x="3706345" y="-9307"/>
            <a:ext cx="10110529" cy="1085233"/>
          </a:xfrm>
          <a:prstGeom prst="rect">
            <a:avLst/>
          </a:prstGeom>
        </p:spPr>
        <p:txBody>
          <a:bodyPr lIns="0" tIns="0" rIns="0" bIns="0" rtlCol="0" anchor="t">
            <a:spAutoFit/>
          </a:bodyPr>
          <a:lstStyle/>
          <a:p>
            <a:pPr algn="ctr">
              <a:lnSpc>
                <a:spcPts val="9277"/>
              </a:lnSpc>
            </a:pPr>
            <a:r>
              <a:rPr lang="en-US" sz="5634" dirty="0">
                <a:solidFill>
                  <a:srgbClr val="EBCD7B"/>
                </a:solidFill>
                <a:latin typeface="Calibri (MS)"/>
                <a:ea typeface="Calibri (MS)"/>
                <a:cs typeface="Calibri (MS)"/>
                <a:sym typeface="Calibri (MS)"/>
              </a:rPr>
              <a:t>Papers References</a:t>
            </a:r>
          </a:p>
        </p:txBody>
      </p:sp>
      <p:sp>
        <p:nvSpPr>
          <p:cNvPr id="10" name="TextBox 10"/>
          <p:cNvSpPr txBox="1"/>
          <p:nvPr/>
        </p:nvSpPr>
        <p:spPr>
          <a:xfrm>
            <a:off x="7380825" y="7803670"/>
            <a:ext cx="3526350" cy="324641"/>
          </a:xfrm>
          <a:prstGeom prst="rect">
            <a:avLst/>
          </a:prstGeom>
        </p:spPr>
        <p:txBody>
          <a:bodyPr lIns="0" tIns="0" rIns="0" bIns="0" rtlCol="0" anchor="t">
            <a:spAutoFit/>
          </a:bodyPr>
          <a:lstStyle/>
          <a:p>
            <a:pPr algn="ctr">
              <a:lnSpc>
                <a:spcPts val="2686"/>
              </a:lnSpc>
              <a:spcBef>
                <a:spcPct val="0"/>
              </a:spcBef>
            </a:pPr>
            <a:r>
              <a:rPr lang="en-US" sz="1918" dirty="0">
                <a:solidFill>
                  <a:srgbClr val="000000"/>
                </a:solidFill>
                <a:latin typeface="Calibri (MS)"/>
                <a:ea typeface="Calibri (MS)"/>
                <a:cs typeface="Calibri (MS)"/>
                <a:sym typeface="Calibri (MS)"/>
              </a:rPr>
              <a:t>www.reallgreatsite.com</a:t>
            </a:r>
          </a:p>
        </p:txBody>
      </p:sp>
      <p:graphicFrame>
        <p:nvGraphicFramePr>
          <p:cNvPr id="13" name="Diagram 12">
            <a:extLst>
              <a:ext uri="{FF2B5EF4-FFF2-40B4-BE49-F238E27FC236}">
                <a16:creationId xmlns:a16="http://schemas.microsoft.com/office/drawing/2014/main" id="{80D9724F-25A2-80A6-7338-19F703A32B41}"/>
              </a:ext>
            </a:extLst>
          </p:cNvPr>
          <p:cNvGraphicFramePr/>
          <p:nvPr>
            <p:extLst>
              <p:ext uri="{D42A27DB-BD31-4B8C-83A1-F6EECF244321}">
                <p14:modId xmlns:p14="http://schemas.microsoft.com/office/powerpoint/2010/main" val="2549793113"/>
              </p:ext>
            </p:extLst>
          </p:nvPr>
        </p:nvGraphicFramePr>
        <p:xfrm>
          <a:off x="741024" y="1039704"/>
          <a:ext cx="16813810" cy="8933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Freeform 2">
            <a:extLst>
              <a:ext uri="{FF2B5EF4-FFF2-40B4-BE49-F238E27FC236}">
                <a16:creationId xmlns:a16="http://schemas.microsoft.com/office/drawing/2014/main" id="{294DC5AD-C8AA-0ADA-BC1E-BF56D8A0F366}"/>
              </a:ext>
            </a:extLst>
          </p:cNvPr>
          <p:cNvSpPr/>
          <p:nvPr/>
        </p:nvSpPr>
        <p:spPr>
          <a:xfrm>
            <a:off x="-1731315" y="-1623263"/>
            <a:ext cx="6269634" cy="5058580"/>
          </a:xfrm>
          <a:custGeom>
            <a:avLst/>
            <a:gdLst/>
            <a:ahLst/>
            <a:cxnLst/>
            <a:rect l="l" t="t" r="r" b="b"/>
            <a:pathLst>
              <a:path w="10003902" h="10003902">
                <a:moveTo>
                  <a:pt x="0" y="0"/>
                </a:moveTo>
                <a:lnTo>
                  <a:pt x="10003902" y="0"/>
                </a:lnTo>
                <a:lnTo>
                  <a:pt x="10003902" y="10003902"/>
                </a:lnTo>
                <a:lnTo>
                  <a:pt x="0" y="10003902"/>
                </a:lnTo>
                <a:lnTo>
                  <a:pt x="0" y="0"/>
                </a:lnTo>
                <a:close/>
              </a:path>
            </a:pathLst>
          </a:custGeom>
          <a:blipFill>
            <a:blip r:embed="rId8">
              <a:alphaModFix amt="50000"/>
              <a:extLst>
                <a:ext uri="{96DAC541-7B7A-43D3-8B79-37D633B846F1}">
                  <asvg:svgBlip xmlns:asvg="http://schemas.microsoft.com/office/drawing/2016/SVG/main" r:embed="rId9"/>
                </a:ext>
              </a:extLst>
            </a:blip>
            <a:stretch>
              <a:fillRect/>
            </a:stretch>
          </a:blipFill>
        </p:spPr>
        <p:txBody>
          <a:bodyPr/>
          <a:lstStyle/>
          <a:p>
            <a:endParaRPr lang="en-US" sz="169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CE66F39-1487-F435-F9AF-24F292AE4955}"/>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C1A5773F-BD5B-07AA-EB07-50B03E96403E}"/>
              </a:ext>
            </a:extLst>
          </p:cNvPr>
          <p:cNvSpPr txBox="1"/>
          <p:nvPr/>
        </p:nvSpPr>
        <p:spPr>
          <a:xfrm>
            <a:off x="1138276" y="352318"/>
            <a:ext cx="11082294" cy="1085233"/>
          </a:xfrm>
          <a:prstGeom prst="rect">
            <a:avLst/>
          </a:prstGeom>
        </p:spPr>
        <p:txBody>
          <a:bodyPr wrap="square" lIns="0" tIns="0" rIns="0" bIns="0" rtlCol="0" anchor="t">
            <a:spAutoFit/>
          </a:bodyPr>
          <a:lstStyle/>
          <a:p>
            <a:pPr>
              <a:lnSpc>
                <a:spcPts val="9277"/>
              </a:lnSpc>
            </a:pPr>
            <a:r>
              <a:rPr lang="en-US" sz="5634" b="1" dirty="0">
                <a:solidFill>
                  <a:srgbClr val="EBCD7B"/>
                </a:solidFill>
              </a:rPr>
              <a:t>ResNet50 Architecture &amp; Training</a:t>
            </a:r>
          </a:p>
        </p:txBody>
      </p:sp>
      <p:sp>
        <p:nvSpPr>
          <p:cNvPr id="5" name="TextBox 5">
            <a:extLst>
              <a:ext uri="{FF2B5EF4-FFF2-40B4-BE49-F238E27FC236}">
                <a16:creationId xmlns:a16="http://schemas.microsoft.com/office/drawing/2014/main" id="{1B22A457-1EEF-6591-0AE0-2A57B2EF3947}"/>
              </a:ext>
            </a:extLst>
          </p:cNvPr>
          <p:cNvSpPr txBox="1"/>
          <p:nvPr/>
        </p:nvSpPr>
        <p:spPr>
          <a:xfrm>
            <a:off x="1148975" y="1354777"/>
            <a:ext cx="7834201" cy="505844"/>
          </a:xfrm>
          <a:prstGeom prst="rect">
            <a:avLst/>
          </a:prstGeom>
        </p:spPr>
        <p:txBody>
          <a:bodyPr wrap="square" lIns="0" tIns="0" rIns="0" bIns="0" rtlCol="0" anchor="t">
            <a:spAutoFit/>
          </a:bodyPr>
          <a:lstStyle/>
          <a:p>
            <a:r>
              <a:rPr lang="en-US" sz="3287" b="1" dirty="0">
                <a:solidFill>
                  <a:srgbClr val="EBCD7B"/>
                </a:solidFill>
              </a:rPr>
              <a:t>3-Phase Progressive Unfreezing Strategy</a:t>
            </a:r>
          </a:p>
        </p:txBody>
      </p:sp>
      <p:sp>
        <p:nvSpPr>
          <p:cNvPr id="9" name="TextBox 9">
            <a:extLst>
              <a:ext uri="{FF2B5EF4-FFF2-40B4-BE49-F238E27FC236}">
                <a16:creationId xmlns:a16="http://schemas.microsoft.com/office/drawing/2014/main" id="{329CAE26-B6F9-42C1-BE3C-FE436C300BE9}"/>
              </a:ext>
            </a:extLst>
          </p:cNvPr>
          <p:cNvSpPr txBox="1"/>
          <p:nvPr/>
        </p:nvSpPr>
        <p:spPr>
          <a:xfrm>
            <a:off x="12413539" y="7891097"/>
            <a:ext cx="3526350" cy="324641"/>
          </a:xfrm>
          <a:prstGeom prst="rect">
            <a:avLst/>
          </a:prstGeom>
        </p:spPr>
        <p:txBody>
          <a:bodyPr lIns="0" tIns="0" rIns="0" bIns="0" rtlCol="0" anchor="t">
            <a:spAutoFit/>
          </a:bodyPr>
          <a:lstStyle/>
          <a:p>
            <a:pPr algn="ctr">
              <a:lnSpc>
                <a:spcPts val="2686"/>
              </a:lnSpc>
              <a:spcBef>
                <a:spcPct val="0"/>
              </a:spcBef>
            </a:pPr>
            <a:r>
              <a:rPr lang="en-US" sz="1918">
                <a:solidFill>
                  <a:srgbClr val="000000"/>
                </a:solidFill>
                <a:latin typeface="Calibri (MS)"/>
                <a:ea typeface="Calibri (MS)"/>
                <a:cs typeface="Calibri (MS)"/>
                <a:sym typeface="Calibri (MS)"/>
              </a:rPr>
              <a:t>www.reallygreatsite.com</a:t>
            </a:r>
          </a:p>
        </p:txBody>
      </p:sp>
      <p:sp>
        <p:nvSpPr>
          <p:cNvPr id="55" name="Freeform 3">
            <a:extLst>
              <a:ext uri="{FF2B5EF4-FFF2-40B4-BE49-F238E27FC236}">
                <a16:creationId xmlns:a16="http://schemas.microsoft.com/office/drawing/2014/main" id="{98E929AA-57AB-D3DF-537D-BDB398971E5E}"/>
              </a:ext>
            </a:extLst>
          </p:cNvPr>
          <p:cNvSpPr/>
          <p:nvPr/>
        </p:nvSpPr>
        <p:spPr>
          <a:xfrm>
            <a:off x="-1286866" y="7416679"/>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a:p>
        </p:txBody>
      </p:sp>
      <p:sp>
        <p:nvSpPr>
          <p:cNvPr id="56" name="Freeform 3">
            <a:extLst>
              <a:ext uri="{FF2B5EF4-FFF2-40B4-BE49-F238E27FC236}">
                <a16:creationId xmlns:a16="http://schemas.microsoft.com/office/drawing/2014/main" id="{CB8579E4-FD20-7862-602D-30CEF5B25112}"/>
              </a:ext>
            </a:extLst>
          </p:cNvPr>
          <p:cNvSpPr/>
          <p:nvPr/>
        </p:nvSpPr>
        <p:spPr>
          <a:xfrm>
            <a:off x="14713883" y="-733473"/>
            <a:ext cx="4850284" cy="4251737"/>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sz="1690"/>
          </a:p>
        </p:txBody>
      </p:sp>
      <p:graphicFrame>
        <p:nvGraphicFramePr>
          <p:cNvPr id="2" name="Diagram 1">
            <a:extLst>
              <a:ext uri="{FF2B5EF4-FFF2-40B4-BE49-F238E27FC236}">
                <a16:creationId xmlns:a16="http://schemas.microsoft.com/office/drawing/2014/main" id="{96357AB6-55E6-C917-A8E0-82185265772F}"/>
              </a:ext>
            </a:extLst>
          </p:cNvPr>
          <p:cNvGraphicFramePr/>
          <p:nvPr>
            <p:extLst>
              <p:ext uri="{D42A27DB-BD31-4B8C-83A1-F6EECF244321}">
                <p14:modId xmlns:p14="http://schemas.microsoft.com/office/powerpoint/2010/main" val="4268474751"/>
              </p:ext>
            </p:extLst>
          </p:nvPr>
        </p:nvGraphicFramePr>
        <p:xfrm>
          <a:off x="694461" y="2066933"/>
          <a:ext cx="6660837" cy="68652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6" name="Straight Connector 5">
            <a:extLst>
              <a:ext uri="{FF2B5EF4-FFF2-40B4-BE49-F238E27FC236}">
                <a16:creationId xmlns:a16="http://schemas.microsoft.com/office/drawing/2014/main" id="{FDBE018F-6862-00DD-189A-B8A82849816A}"/>
              </a:ext>
            </a:extLst>
          </p:cNvPr>
          <p:cNvCxnSpPr/>
          <p:nvPr/>
        </p:nvCxnSpPr>
        <p:spPr>
          <a:xfrm>
            <a:off x="4851116" y="3784086"/>
            <a:ext cx="83711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3E2006-F48E-3017-A049-08E1D6BD5038}"/>
              </a:ext>
            </a:extLst>
          </p:cNvPr>
          <p:cNvCxnSpPr/>
          <p:nvPr/>
        </p:nvCxnSpPr>
        <p:spPr>
          <a:xfrm>
            <a:off x="5566598" y="5501241"/>
            <a:ext cx="83711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62A8F1-D289-191F-3FD0-383684EF8122}"/>
              </a:ext>
            </a:extLst>
          </p:cNvPr>
          <p:cNvCxnSpPr/>
          <p:nvPr/>
        </p:nvCxnSpPr>
        <p:spPr>
          <a:xfrm>
            <a:off x="6496724" y="7243187"/>
            <a:ext cx="837113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Freeform 3">
            <a:extLst>
              <a:ext uri="{FF2B5EF4-FFF2-40B4-BE49-F238E27FC236}">
                <a16:creationId xmlns:a16="http://schemas.microsoft.com/office/drawing/2014/main" id="{64F14662-9A04-3F84-FBEA-2DA9ED207BBE}"/>
              </a:ext>
            </a:extLst>
          </p:cNvPr>
          <p:cNvSpPr/>
          <p:nvPr/>
        </p:nvSpPr>
        <p:spPr>
          <a:xfrm>
            <a:off x="14384890" y="373653"/>
            <a:ext cx="3935147" cy="3023522"/>
          </a:xfrm>
          <a:custGeom>
            <a:avLst/>
            <a:gdLst/>
            <a:ahLst/>
            <a:cxnLst/>
            <a:rect l="l" t="t" r="r" b="b"/>
            <a:pathLst>
              <a:path w="8165026" h="7871182">
                <a:moveTo>
                  <a:pt x="0" y="0"/>
                </a:moveTo>
                <a:lnTo>
                  <a:pt x="8165026" y="0"/>
                </a:lnTo>
                <a:lnTo>
                  <a:pt x="8165026" y="7871182"/>
                </a:lnTo>
                <a:lnTo>
                  <a:pt x="0" y="78711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690"/>
          </a:p>
        </p:txBody>
      </p:sp>
      <p:sp>
        <p:nvSpPr>
          <p:cNvPr id="12" name="TextBox 11">
            <a:extLst>
              <a:ext uri="{FF2B5EF4-FFF2-40B4-BE49-F238E27FC236}">
                <a16:creationId xmlns:a16="http://schemas.microsoft.com/office/drawing/2014/main" id="{516AA451-ADA9-8B8A-A17F-72000D00FD31}"/>
              </a:ext>
            </a:extLst>
          </p:cNvPr>
          <p:cNvSpPr txBox="1"/>
          <p:nvPr/>
        </p:nvSpPr>
        <p:spPr>
          <a:xfrm>
            <a:off x="5046880" y="2198292"/>
            <a:ext cx="3434310" cy="670312"/>
          </a:xfrm>
          <a:prstGeom prst="rect">
            <a:avLst/>
          </a:prstGeom>
          <a:noFill/>
        </p:spPr>
        <p:txBody>
          <a:bodyPr wrap="square" rtlCol="0">
            <a:spAutoFit/>
          </a:bodyPr>
          <a:lstStyle/>
          <a:p>
            <a:r>
              <a:rPr lang="en-US" sz="3756" b="1" dirty="0">
                <a:solidFill>
                  <a:srgbClr val="CFA11F"/>
                </a:solidFill>
              </a:rPr>
              <a:t>Level 4 (Top)</a:t>
            </a:r>
          </a:p>
        </p:txBody>
      </p:sp>
      <p:sp>
        <p:nvSpPr>
          <p:cNvPr id="13" name="TextBox 12">
            <a:extLst>
              <a:ext uri="{FF2B5EF4-FFF2-40B4-BE49-F238E27FC236}">
                <a16:creationId xmlns:a16="http://schemas.microsoft.com/office/drawing/2014/main" id="{E415777B-2076-E7E2-62B3-DD651F3E41C0}"/>
              </a:ext>
            </a:extLst>
          </p:cNvPr>
          <p:cNvSpPr txBox="1"/>
          <p:nvPr/>
        </p:nvSpPr>
        <p:spPr>
          <a:xfrm>
            <a:off x="5046880" y="2862967"/>
            <a:ext cx="8747748" cy="901529"/>
          </a:xfrm>
          <a:prstGeom prst="rect">
            <a:avLst/>
          </a:prstGeom>
          <a:noFill/>
        </p:spPr>
        <p:txBody>
          <a:bodyPr wrap="square" rtlCol="0">
            <a:spAutoFit/>
          </a:bodyPr>
          <a:lstStyle/>
          <a:p>
            <a:r>
              <a:rPr lang="en-US" sz="2629" b="1" dirty="0">
                <a:solidFill>
                  <a:srgbClr val="F5EBA3"/>
                </a:solidFill>
              </a:rPr>
              <a:t>Custom Head: Dense layers (512→256→128→NUM_CLASSES) with BatchNorm and Dropout (0.6→0.5→0.4)</a:t>
            </a:r>
          </a:p>
        </p:txBody>
      </p:sp>
      <p:sp>
        <p:nvSpPr>
          <p:cNvPr id="14" name="TextBox 13">
            <a:extLst>
              <a:ext uri="{FF2B5EF4-FFF2-40B4-BE49-F238E27FC236}">
                <a16:creationId xmlns:a16="http://schemas.microsoft.com/office/drawing/2014/main" id="{6DE054EB-18FE-91F8-9DC4-4E9720AA0506}"/>
              </a:ext>
            </a:extLst>
          </p:cNvPr>
          <p:cNvSpPr txBox="1"/>
          <p:nvPr/>
        </p:nvSpPr>
        <p:spPr>
          <a:xfrm>
            <a:off x="5909010" y="3867607"/>
            <a:ext cx="2892589" cy="670312"/>
          </a:xfrm>
          <a:prstGeom prst="rect">
            <a:avLst/>
          </a:prstGeom>
          <a:noFill/>
        </p:spPr>
        <p:txBody>
          <a:bodyPr wrap="square" rtlCol="0">
            <a:spAutoFit/>
          </a:bodyPr>
          <a:lstStyle/>
          <a:p>
            <a:r>
              <a:rPr lang="en-US" sz="3756" b="1" dirty="0">
                <a:solidFill>
                  <a:srgbClr val="CFA11F"/>
                </a:solidFill>
              </a:rPr>
              <a:t>Level 3</a:t>
            </a:r>
          </a:p>
        </p:txBody>
      </p:sp>
      <p:sp>
        <p:nvSpPr>
          <p:cNvPr id="15" name="TextBox 14">
            <a:extLst>
              <a:ext uri="{FF2B5EF4-FFF2-40B4-BE49-F238E27FC236}">
                <a16:creationId xmlns:a16="http://schemas.microsoft.com/office/drawing/2014/main" id="{0527A1AD-B43E-3ED9-F347-1AEC23E76630}"/>
              </a:ext>
            </a:extLst>
          </p:cNvPr>
          <p:cNvSpPr txBox="1"/>
          <p:nvPr/>
        </p:nvSpPr>
        <p:spPr>
          <a:xfrm>
            <a:off x="5959307" y="4413923"/>
            <a:ext cx="7978425" cy="901529"/>
          </a:xfrm>
          <a:prstGeom prst="rect">
            <a:avLst/>
          </a:prstGeom>
          <a:noFill/>
        </p:spPr>
        <p:txBody>
          <a:bodyPr wrap="square" rtlCol="0">
            <a:spAutoFit/>
          </a:bodyPr>
          <a:lstStyle/>
          <a:p>
            <a:r>
              <a:rPr lang="en-US" sz="2629" b="1" dirty="0">
                <a:solidFill>
                  <a:srgbClr val="F5EBA3"/>
                </a:solidFill>
              </a:rPr>
              <a:t>ResNet50 Base: 4 stages with bottleneck blocks, global average pooling</a:t>
            </a:r>
          </a:p>
        </p:txBody>
      </p:sp>
      <p:sp>
        <p:nvSpPr>
          <p:cNvPr id="16" name="TextBox 15">
            <a:extLst>
              <a:ext uri="{FF2B5EF4-FFF2-40B4-BE49-F238E27FC236}">
                <a16:creationId xmlns:a16="http://schemas.microsoft.com/office/drawing/2014/main" id="{700167CA-8BDD-4EBC-8E77-375875DB2226}"/>
              </a:ext>
            </a:extLst>
          </p:cNvPr>
          <p:cNvSpPr txBox="1"/>
          <p:nvPr/>
        </p:nvSpPr>
        <p:spPr>
          <a:xfrm>
            <a:off x="6632152" y="5634435"/>
            <a:ext cx="1849040" cy="670312"/>
          </a:xfrm>
          <a:prstGeom prst="rect">
            <a:avLst/>
          </a:prstGeom>
          <a:noFill/>
        </p:spPr>
        <p:txBody>
          <a:bodyPr wrap="square" rtlCol="0">
            <a:spAutoFit/>
          </a:bodyPr>
          <a:lstStyle/>
          <a:p>
            <a:r>
              <a:rPr lang="en-US" sz="3756" b="1" dirty="0">
                <a:solidFill>
                  <a:srgbClr val="CFA11F"/>
                </a:solidFill>
              </a:rPr>
              <a:t>Level 2</a:t>
            </a:r>
          </a:p>
        </p:txBody>
      </p:sp>
      <p:sp>
        <p:nvSpPr>
          <p:cNvPr id="17" name="TextBox 16">
            <a:extLst>
              <a:ext uri="{FF2B5EF4-FFF2-40B4-BE49-F238E27FC236}">
                <a16:creationId xmlns:a16="http://schemas.microsoft.com/office/drawing/2014/main" id="{75D05867-5D9C-CA9E-C57F-2E1958051FAB}"/>
              </a:ext>
            </a:extLst>
          </p:cNvPr>
          <p:cNvSpPr txBox="1"/>
          <p:nvPr/>
        </p:nvSpPr>
        <p:spPr>
          <a:xfrm>
            <a:off x="6706898" y="6194560"/>
            <a:ext cx="6090535" cy="901529"/>
          </a:xfrm>
          <a:prstGeom prst="rect">
            <a:avLst/>
          </a:prstGeom>
          <a:noFill/>
        </p:spPr>
        <p:txBody>
          <a:bodyPr wrap="square" rtlCol="0">
            <a:spAutoFit/>
          </a:bodyPr>
          <a:lstStyle/>
          <a:p>
            <a:r>
              <a:rPr lang="en-US" sz="2629" b="1" dirty="0">
                <a:solidFill>
                  <a:srgbClr val="F5EBA3"/>
                </a:solidFill>
              </a:rPr>
              <a:t>Intermediate Training: Last 20 layers unfrozen, LR=1e-4</a:t>
            </a:r>
          </a:p>
        </p:txBody>
      </p:sp>
      <p:sp>
        <p:nvSpPr>
          <p:cNvPr id="18" name="TextBox 17">
            <a:extLst>
              <a:ext uri="{FF2B5EF4-FFF2-40B4-BE49-F238E27FC236}">
                <a16:creationId xmlns:a16="http://schemas.microsoft.com/office/drawing/2014/main" id="{6FCF8B3F-7258-8A93-151C-FEC5D378904E}"/>
              </a:ext>
            </a:extLst>
          </p:cNvPr>
          <p:cNvSpPr txBox="1"/>
          <p:nvPr/>
        </p:nvSpPr>
        <p:spPr>
          <a:xfrm>
            <a:off x="7682374" y="7384671"/>
            <a:ext cx="3526350" cy="670312"/>
          </a:xfrm>
          <a:prstGeom prst="rect">
            <a:avLst/>
          </a:prstGeom>
          <a:noFill/>
        </p:spPr>
        <p:txBody>
          <a:bodyPr wrap="square" rtlCol="0">
            <a:spAutoFit/>
          </a:bodyPr>
          <a:lstStyle/>
          <a:p>
            <a:r>
              <a:rPr lang="en-US" sz="3756" b="1" dirty="0">
                <a:solidFill>
                  <a:srgbClr val="CFA11F"/>
                </a:solidFill>
              </a:rPr>
              <a:t>Level 1 (Bottom)</a:t>
            </a:r>
          </a:p>
        </p:txBody>
      </p:sp>
      <p:sp>
        <p:nvSpPr>
          <p:cNvPr id="19" name="TextBox 18">
            <a:extLst>
              <a:ext uri="{FF2B5EF4-FFF2-40B4-BE49-F238E27FC236}">
                <a16:creationId xmlns:a16="http://schemas.microsoft.com/office/drawing/2014/main" id="{C7EC143E-9E19-3A80-A73C-0CBF8F54F90E}"/>
              </a:ext>
            </a:extLst>
          </p:cNvPr>
          <p:cNvSpPr txBox="1"/>
          <p:nvPr/>
        </p:nvSpPr>
        <p:spPr>
          <a:xfrm>
            <a:off x="7682374" y="8088716"/>
            <a:ext cx="7906068" cy="901529"/>
          </a:xfrm>
          <a:prstGeom prst="rect">
            <a:avLst/>
          </a:prstGeom>
          <a:noFill/>
        </p:spPr>
        <p:txBody>
          <a:bodyPr wrap="square" rtlCol="0">
            <a:spAutoFit/>
          </a:bodyPr>
          <a:lstStyle/>
          <a:p>
            <a:r>
              <a:rPr lang="en-US" sz="2629" b="1" dirty="0">
                <a:solidFill>
                  <a:srgbClr val="F5EBA3"/>
                </a:solidFill>
              </a:rPr>
              <a:t>Full Fine-tuning: All 175 layers trainable, LR=1e-5, Total Parameters: ~25.6M</a:t>
            </a:r>
          </a:p>
        </p:txBody>
      </p:sp>
    </p:spTree>
    <p:extLst>
      <p:ext uri="{BB962C8B-B14F-4D97-AF65-F5344CB8AC3E}">
        <p14:creationId xmlns:p14="http://schemas.microsoft.com/office/powerpoint/2010/main" val="1099511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5"/>
          <p:cNvSpPr/>
          <p:nvPr/>
        </p:nvSpPr>
        <p:spPr>
          <a:xfrm>
            <a:off x="13079148" y="5429694"/>
            <a:ext cx="4650628" cy="4543306"/>
          </a:xfrm>
          <a:custGeom>
            <a:avLst/>
            <a:gdLst/>
            <a:ahLst/>
            <a:cxnLst/>
            <a:rect l="l" t="t" r="r" b="b"/>
            <a:pathLst>
              <a:path w="5813192" h="5548956">
                <a:moveTo>
                  <a:pt x="0" y="0"/>
                </a:moveTo>
                <a:lnTo>
                  <a:pt x="5813192" y="0"/>
                </a:lnTo>
                <a:lnTo>
                  <a:pt x="5813192" y="5548956"/>
                </a:lnTo>
                <a:lnTo>
                  <a:pt x="0" y="55489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6" name="Freeform 6"/>
          <p:cNvSpPr/>
          <p:nvPr/>
        </p:nvSpPr>
        <p:spPr>
          <a:xfrm flipH="1" flipV="1">
            <a:off x="12766016" y="323092"/>
            <a:ext cx="4963762"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8" name="TextBox 8"/>
          <p:cNvSpPr txBox="1"/>
          <p:nvPr/>
        </p:nvSpPr>
        <p:spPr>
          <a:xfrm>
            <a:off x="1181428" y="706497"/>
            <a:ext cx="11322573" cy="867032"/>
          </a:xfrm>
          <a:prstGeom prst="rect">
            <a:avLst/>
          </a:prstGeom>
        </p:spPr>
        <p:txBody>
          <a:bodyPr lIns="0" tIns="0" rIns="0" bIns="0" rtlCol="0" anchor="t">
            <a:spAutoFit/>
          </a:bodyPr>
          <a:lstStyle/>
          <a:p>
            <a:r>
              <a:rPr lang="en-US" sz="5634" b="1" dirty="0">
                <a:solidFill>
                  <a:srgbClr val="EBCD7B"/>
                </a:solidFill>
              </a:rPr>
              <a:t>ResNet50 Training Phases</a:t>
            </a:r>
          </a:p>
        </p:txBody>
      </p:sp>
      <p:sp>
        <p:nvSpPr>
          <p:cNvPr id="9" name="TextBox 9"/>
          <p:cNvSpPr txBox="1"/>
          <p:nvPr/>
        </p:nvSpPr>
        <p:spPr>
          <a:xfrm>
            <a:off x="1150761" y="1627387"/>
            <a:ext cx="5878511" cy="433517"/>
          </a:xfrm>
          <a:prstGeom prst="rect">
            <a:avLst/>
          </a:prstGeom>
        </p:spPr>
        <p:txBody>
          <a:bodyPr lIns="0" tIns="0" rIns="0" bIns="0" rtlCol="0" anchor="t">
            <a:spAutoFit/>
          </a:bodyPr>
          <a:lstStyle/>
          <a:p>
            <a:r>
              <a:rPr lang="en-US" sz="2817" b="1" dirty="0">
                <a:solidFill>
                  <a:srgbClr val="EBCD7B"/>
                </a:solidFill>
              </a:rPr>
              <a:t>Progressive Unfreezing Strategy</a:t>
            </a:r>
          </a:p>
        </p:txBody>
      </p:sp>
      <p:sp>
        <p:nvSpPr>
          <p:cNvPr id="12" name="Freeform 3">
            <a:extLst>
              <a:ext uri="{FF2B5EF4-FFF2-40B4-BE49-F238E27FC236}">
                <a16:creationId xmlns:a16="http://schemas.microsoft.com/office/drawing/2014/main" id="{62A74F57-2547-9B0F-2736-C8C478433790}"/>
              </a:ext>
            </a:extLst>
          </p:cNvPr>
          <p:cNvSpPr/>
          <p:nvPr/>
        </p:nvSpPr>
        <p:spPr>
          <a:xfrm>
            <a:off x="-944286" y="6872854"/>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sz="1690"/>
          </a:p>
        </p:txBody>
      </p:sp>
      <p:sp>
        <p:nvSpPr>
          <p:cNvPr id="13" name="Freeform 3">
            <a:extLst>
              <a:ext uri="{FF2B5EF4-FFF2-40B4-BE49-F238E27FC236}">
                <a16:creationId xmlns:a16="http://schemas.microsoft.com/office/drawing/2014/main" id="{8003A32F-D17B-557A-A28B-767CC63E7EF2}"/>
              </a:ext>
            </a:extLst>
          </p:cNvPr>
          <p:cNvSpPr/>
          <p:nvPr/>
        </p:nvSpPr>
        <p:spPr>
          <a:xfrm>
            <a:off x="14438563" y="-63129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txBody>
          <a:bodyPr/>
          <a:lstStyle/>
          <a:p>
            <a:endParaRPr lang="en-US" sz="1690"/>
          </a:p>
        </p:txBody>
      </p:sp>
      <p:sp>
        <p:nvSpPr>
          <p:cNvPr id="17" name="Rectangle: Rounded Corners 16">
            <a:extLst>
              <a:ext uri="{FF2B5EF4-FFF2-40B4-BE49-F238E27FC236}">
                <a16:creationId xmlns:a16="http://schemas.microsoft.com/office/drawing/2014/main" id="{2DA4124E-6071-39B0-8BCB-C1AED7E17883}"/>
              </a:ext>
            </a:extLst>
          </p:cNvPr>
          <p:cNvSpPr/>
          <p:nvPr/>
        </p:nvSpPr>
        <p:spPr>
          <a:xfrm>
            <a:off x="740474" y="3366086"/>
            <a:ext cx="5223013" cy="286193"/>
          </a:xfrm>
          <a:prstGeom prst="roundRect">
            <a:avLst/>
          </a:prstGeom>
          <a:solidFill>
            <a:schemeClr val="accent5">
              <a:lumMod val="75000"/>
            </a:schemeClr>
          </a:solidFill>
          <a:ln>
            <a:noFill/>
          </a:ln>
          <a:effectLst>
            <a:glow rad="228600">
              <a:schemeClr val="accent5">
                <a:satMod val="175000"/>
                <a:alpha val="40000"/>
              </a:schemeClr>
            </a:glow>
            <a:softEdge rad="127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1690"/>
          </a:p>
        </p:txBody>
      </p:sp>
      <p:sp>
        <p:nvSpPr>
          <p:cNvPr id="18" name="Rectangle: Rounded Corners 17">
            <a:extLst>
              <a:ext uri="{FF2B5EF4-FFF2-40B4-BE49-F238E27FC236}">
                <a16:creationId xmlns:a16="http://schemas.microsoft.com/office/drawing/2014/main" id="{26F5448B-CEF3-105C-C6BE-8DD6B8AB54B2}"/>
              </a:ext>
            </a:extLst>
          </p:cNvPr>
          <p:cNvSpPr/>
          <p:nvPr/>
        </p:nvSpPr>
        <p:spPr>
          <a:xfrm>
            <a:off x="5963493" y="2799140"/>
            <a:ext cx="5223013" cy="286193"/>
          </a:xfrm>
          <a:prstGeom prst="roundRect">
            <a:avLst/>
          </a:prstGeom>
          <a:solidFill>
            <a:schemeClr val="accent5">
              <a:lumMod val="75000"/>
            </a:schemeClr>
          </a:solidFill>
          <a:ln>
            <a:noFill/>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1690"/>
          </a:p>
        </p:txBody>
      </p:sp>
      <p:sp>
        <p:nvSpPr>
          <p:cNvPr id="19" name="Rectangle: Rounded Corners 18">
            <a:extLst>
              <a:ext uri="{FF2B5EF4-FFF2-40B4-BE49-F238E27FC236}">
                <a16:creationId xmlns:a16="http://schemas.microsoft.com/office/drawing/2014/main" id="{5466ABFA-AFC4-81D8-5342-9660773F0B76}"/>
              </a:ext>
            </a:extLst>
          </p:cNvPr>
          <p:cNvSpPr/>
          <p:nvPr/>
        </p:nvSpPr>
        <p:spPr>
          <a:xfrm>
            <a:off x="11220549" y="2309037"/>
            <a:ext cx="5223013" cy="286193"/>
          </a:xfrm>
          <a:prstGeom prst="roundRect">
            <a:avLst/>
          </a:prstGeom>
          <a:solidFill>
            <a:schemeClr val="accent5">
              <a:lumMod val="75000"/>
            </a:schemeClr>
          </a:solidFill>
          <a:ln>
            <a:noFill/>
          </a:ln>
          <a:effectLst>
            <a:glow rad="228600">
              <a:schemeClr val="accent5">
                <a:satMod val="175000"/>
                <a:alpha val="40000"/>
              </a:schemeClr>
            </a:glo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sz="1690"/>
          </a:p>
        </p:txBody>
      </p:sp>
      <p:sp>
        <p:nvSpPr>
          <p:cNvPr id="20" name="TextBox 19">
            <a:extLst>
              <a:ext uri="{FF2B5EF4-FFF2-40B4-BE49-F238E27FC236}">
                <a16:creationId xmlns:a16="http://schemas.microsoft.com/office/drawing/2014/main" id="{F304F22B-BE55-D9F3-2216-E2A2DFDA9783}"/>
              </a:ext>
            </a:extLst>
          </p:cNvPr>
          <p:cNvSpPr txBox="1"/>
          <p:nvPr/>
        </p:nvSpPr>
        <p:spPr>
          <a:xfrm>
            <a:off x="1348155" y="3900854"/>
            <a:ext cx="4016099" cy="670312"/>
          </a:xfrm>
          <a:prstGeom prst="rect">
            <a:avLst/>
          </a:prstGeom>
          <a:noFill/>
        </p:spPr>
        <p:txBody>
          <a:bodyPr wrap="none" rtlCol="0">
            <a:spAutoFit/>
          </a:bodyPr>
          <a:lstStyle/>
          <a:p>
            <a:r>
              <a:rPr lang="en-US" sz="3756" b="1" dirty="0">
                <a:solidFill>
                  <a:srgbClr val="CFA11F"/>
                </a:solidFill>
                <a:effectLst>
                  <a:glow rad="228600">
                    <a:schemeClr val="accent5">
                      <a:satMod val="175000"/>
                      <a:alpha val="40000"/>
                    </a:schemeClr>
                  </a:glow>
                </a:effectLst>
              </a:rPr>
              <a:t>Phase 1 (Warm-up)</a:t>
            </a:r>
          </a:p>
        </p:txBody>
      </p:sp>
      <p:sp>
        <p:nvSpPr>
          <p:cNvPr id="21" name="TextBox 20">
            <a:extLst>
              <a:ext uri="{FF2B5EF4-FFF2-40B4-BE49-F238E27FC236}">
                <a16:creationId xmlns:a16="http://schemas.microsoft.com/office/drawing/2014/main" id="{35C3BF0A-6FA0-F9DA-06E6-E3BD31F09A24}"/>
              </a:ext>
            </a:extLst>
          </p:cNvPr>
          <p:cNvSpPr txBox="1"/>
          <p:nvPr/>
        </p:nvSpPr>
        <p:spPr>
          <a:xfrm>
            <a:off x="1358379" y="4580860"/>
            <a:ext cx="3727998" cy="1826397"/>
          </a:xfrm>
          <a:prstGeom prst="rect">
            <a:avLst/>
          </a:prstGeom>
          <a:noFill/>
        </p:spPr>
        <p:txBody>
          <a:bodyPr wrap="square" rtlCol="0">
            <a:spAutoFit/>
          </a:bodyPr>
          <a:lstStyle/>
          <a:p>
            <a:pPr algn="ctr"/>
            <a:r>
              <a:rPr lang="en-US" sz="2817" b="1" dirty="0">
                <a:solidFill>
                  <a:srgbClr val="EBCD7B"/>
                </a:solidFill>
              </a:rPr>
              <a:t>Train head only for 27 epochs, LR=1e-3, frozen base, learn dataset patterns</a:t>
            </a:r>
          </a:p>
        </p:txBody>
      </p:sp>
      <p:sp>
        <p:nvSpPr>
          <p:cNvPr id="22" name="TextBox 21">
            <a:extLst>
              <a:ext uri="{FF2B5EF4-FFF2-40B4-BE49-F238E27FC236}">
                <a16:creationId xmlns:a16="http://schemas.microsoft.com/office/drawing/2014/main" id="{D2C13C22-BD6E-91D5-4116-80570349AE68}"/>
              </a:ext>
            </a:extLst>
          </p:cNvPr>
          <p:cNvSpPr txBox="1"/>
          <p:nvPr/>
        </p:nvSpPr>
        <p:spPr>
          <a:xfrm>
            <a:off x="6571174" y="3360977"/>
            <a:ext cx="4735655" cy="670312"/>
          </a:xfrm>
          <a:prstGeom prst="rect">
            <a:avLst/>
          </a:prstGeom>
          <a:noFill/>
        </p:spPr>
        <p:txBody>
          <a:bodyPr wrap="none" rtlCol="0">
            <a:spAutoFit/>
          </a:bodyPr>
          <a:lstStyle/>
          <a:p>
            <a:r>
              <a:rPr lang="en-US" sz="3756" b="1" dirty="0">
                <a:solidFill>
                  <a:srgbClr val="CFA11F"/>
                </a:solidFill>
                <a:effectLst>
                  <a:glow rad="228600">
                    <a:schemeClr val="accent5">
                      <a:satMod val="175000"/>
                      <a:alpha val="40000"/>
                    </a:schemeClr>
                  </a:glow>
                </a:effectLst>
              </a:rPr>
              <a:t>Phase 2 (Intermediate)</a:t>
            </a:r>
          </a:p>
        </p:txBody>
      </p:sp>
      <p:sp>
        <p:nvSpPr>
          <p:cNvPr id="23" name="TextBox 22">
            <a:extLst>
              <a:ext uri="{FF2B5EF4-FFF2-40B4-BE49-F238E27FC236}">
                <a16:creationId xmlns:a16="http://schemas.microsoft.com/office/drawing/2014/main" id="{2514B3D4-D77B-A329-9D10-6966CFE1FE2E}"/>
              </a:ext>
            </a:extLst>
          </p:cNvPr>
          <p:cNvSpPr txBox="1"/>
          <p:nvPr/>
        </p:nvSpPr>
        <p:spPr>
          <a:xfrm>
            <a:off x="11871226" y="2835656"/>
            <a:ext cx="4919295" cy="670312"/>
          </a:xfrm>
          <a:prstGeom prst="rect">
            <a:avLst/>
          </a:prstGeom>
          <a:noFill/>
        </p:spPr>
        <p:txBody>
          <a:bodyPr wrap="none" rtlCol="0">
            <a:spAutoFit/>
          </a:bodyPr>
          <a:lstStyle/>
          <a:p>
            <a:r>
              <a:rPr lang="en-US" sz="3756" b="1" dirty="0">
                <a:solidFill>
                  <a:srgbClr val="CFA11F"/>
                </a:solidFill>
                <a:effectLst>
                  <a:glow rad="228600">
                    <a:schemeClr val="accent5">
                      <a:satMod val="175000"/>
                      <a:alpha val="40000"/>
                    </a:schemeClr>
                  </a:glow>
                </a:effectLst>
              </a:rPr>
              <a:t>Phase 3 (Full Fine-Tune)</a:t>
            </a:r>
          </a:p>
        </p:txBody>
      </p:sp>
      <p:sp>
        <p:nvSpPr>
          <p:cNvPr id="24" name="TextBox 23">
            <a:extLst>
              <a:ext uri="{FF2B5EF4-FFF2-40B4-BE49-F238E27FC236}">
                <a16:creationId xmlns:a16="http://schemas.microsoft.com/office/drawing/2014/main" id="{E483598A-4DC9-69BF-1B10-A392184A9B51}"/>
              </a:ext>
            </a:extLst>
          </p:cNvPr>
          <p:cNvSpPr txBox="1"/>
          <p:nvPr/>
        </p:nvSpPr>
        <p:spPr>
          <a:xfrm>
            <a:off x="6906620" y="4118734"/>
            <a:ext cx="3727998" cy="1392882"/>
          </a:xfrm>
          <a:prstGeom prst="rect">
            <a:avLst/>
          </a:prstGeom>
          <a:noFill/>
        </p:spPr>
        <p:txBody>
          <a:bodyPr wrap="square" rtlCol="0">
            <a:spAutoFit/>
          </a:bodyPr>
          <a:lstStyle/>
          <a:p>
            <a:pPr algn="ctr"/>
            <a:r>
              <a:rPr lang="en-US" sz="2817" b="1" dirty="0">
                <a:solidFill>
                  <a:srgbClr val="EBCD7B"/>
                </a:solidFill>
              </a:rPr>
              <a:t>Unfreeze last 20 layers, LR=1e-4, adapt middle layers to celebrity faces</a:t>
            </a:r>
          </a:p>
        </p:txBody>
      </p:sp>
      <p:sp>
        <p:nvSpPr>
          <p:cNvPr id="25" name="TextBox 24">
            <a:extLst>
              <a:ext uri="{FF2B5EF4-FFF2-40B4-BE49-F238E27FC236}">
                <a16:creationId xmlns:a16="http://schemas.microsoft.com/office/drawing/2014/main" id="{B4DC7281-1AAD-FFA9-431A-83D043682411}"/>
              </a:ext>
            </a:extLst>
          </p:cNvPr>
          <p:cNvSpPr txBox="1"/>
          <p:nvPr/>
        </p:nvSpPr>
        <p:spPr>
          <a:xfrm>
            <a:off x="12493779" y="3419627"/>
            <a:ext cx="3727998" cy="1942070"/>
          </a:xfrm>
          <a:prstGeom prst="rect">
            <a:avLst/>
          </a:prstGeom>
          <a:noFill/>
        </p:spPr>
        <p:txBody>
          <a:bodyPr wrap="square" rtlCol="0">
            <a:spAutoFit/>
          </a:bodyPr>
          <a:lstStyle/>
          <a:p>
            <a:pPr algn="ctr"/>
            <a:r>
              <a:rPr lang="en-US" sz="3005" b="1" dirty="0">
                <a:solidFill>
                  <a:srgbClr val="EBCD7B"/>
                </a:solidFill>
              </a:rPr>
              <a:t>All layers trainable, LR=1e-5, complete network adaptation with regularization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E23F337D-2CEB-7B22-4D5C-5589DA4DE605}"/>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5FAE4A52-08AE-73A5-8282-C53DAB5AD5AD}"/>
              </a:ext>
            </a:extLst>
          </p:cNvPr>
          <p:cNvSpPr/>
          <p:nvPr/>
        </p:nvSpPr>
        <p:spPr>
          <a:xfrm flipH="1" flipV="1">
            <a:off x="12766016" y="323092"/>
            <a:ext cx="4963762"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8" name="TextBox 8">
            <a:extLst>
              <a:ext uri="{FF2B5EF4-FFF2-40B4-BE49-F238E27FC236}">
                <a16:creationId xmlns:a16="http://schemas.microsoft.com/office/drawing/2014/main" id="{661672F7-808E-C097-B209-19C40B71522F}"/>
              </a:ext>
            </a:extLst>
          </p:cNvPr>
          <p:cNvSpPr txBox="1"/>
          <p:nvPr/>
        </p:nvSpPr>
        <p:spPr>
          <a:xfrm>
            <a:off x="3115996" y="794242"/>
            <a:ext cx="11322573" cy="722505"/>
          </a:xfrm>
          <a:prstGeom prst="rect">
            <a:avLst/>
          </a:prstGeom>
        </p:spPr>
        <p:txBody>
          <a:bodyPr lIns="0" tIns="0" rIns="0" bIns="0" rtlCol="0" anchor="t">
            <a:spAutoFit/>
          </a:bodyPr>
          <a:lstStyle/>
          <a:p>
            <a:pPr algn="ctr"/>
            <a:r>
              <a:rPr lang="en-US" sz="4695" b="1" dirty="0">
                <a:solidFill>
                  <a:srgbClr val="EBCD7B"/>
                </a:solidFill>
                <a:effectLst>
                  <a:glow rad="228600">
                    <a:schemeClr val="accent5">
                      <a:satMod val="175000"/>
                      <a:alpha val="40000"/>
                    </a:schemeClr>
                  </a:glow>
                </a:effectLst>
              </a:rPr>
              <a:t>ResNet50 (Transfer Learning) Architecture</a:t>
            </a:r>
          </a:p>
        </p:txBody>
      </p:sp>
      <p:sp>
        <p:nvSpPr>
          <p:cNvPr id="13" name="Freeform 3">
            <a:extLst>
              <a:ext uri="{FF2B5EF4-FFF2-40B4-BE49-F238E27FC236}">
                <a16:creationId xmlns:a16="http://schemas.microsoft.com/office/drawing/2014/main" id="{EE912913-5AB1-8207-10A6-004EE6CC725C}"/>
              </a:ext>
            </a:extLst>
          </p:cNvPr>
          <p:cNvSpPr/>
          <p:nvPr/>
        </p:nvSpPr>
        <p:spPr>
          <a:xfrm>
            <a:off x="14438563" y="-63129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2" name="Rectangle: Rounded Corners 1">
            <a:extLst>
              <a:ext uri="{FF2B5EF4-FFF2-40B4-BE49-F238E27FC236}">
                <a16:creationId xmlns:a16="http://schemas.microsoft.com/office/drawing/2014/main" id="{91130C8C-5F3C-0170-2B9F-1C3476BCF7A6}"/>
              </a:ext>
            </a:extLst>
          </p:cNvPr>
          <p:cNvSpPr/>
          <p:nvPr/>
        </p:nvSpPr>
        <p:spPr>
          <a:xfrm>
            <a:off x="844418" y="1634738"/>
            <a:ext cx="9512774" cy="8087845"/>
          </a:xfrm>
          <a:prstGeom prst="round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3" name="TextBox 2">
            <a:extLst>
              <a:ext uri="{FF2B5EF4-FFF2-40B4-BE49-F238E27FC236}">
                <a16:creationId xmlns:a16="http://schemas.microsoft.com/office/drawing/2014/main" id="{CA536AED-8D9C-658A-9673-88F3D8CE4897}"/>
              </a:ext>
            </a:extLst>
          </p:cNvPr>
          <p:cNvSpPr txBox="1"/>
          <p:nvPr/>
        </p:nvSpPr>
        <p:spPr>
          <a:xfrm>
            <a:off x="1279758" y="2011189"/>
            <a:ext cx="9512774" cy="7173246"/>
          </a:xfrm>
          <a:prstGeom prst="rect">
            <a:avLst/>
          </a:prstGeom>
          <a:noFill/>
        </p:spPr>
        <p:txBody>
          <a:bodyPr wrap="square" rtlCol="0">
            <a:spAutoFit/>
          </a:bodyPr>
          <a:lstStyle/>
          <a:p>
            <a:r>
              <a:rPr lang="en-US" sz="3287" b="1" u="sng" dirty="0">
                <a:solidFill>
                  <a:srgbClr val="F5EBA3"/>
                </a:solidFill>
                <a:effectLst>
                  <a:glow rad="228600">
                    <a:schemeClr val="accent5">
                      <a:satMod val="175000"/>
                      <a:alpha val="40000"/>
                    </a:schemeClr>
                  </a:glow>
                </a:effectLst>
              </a:rPr>
              <a:t>Architecture Details:</a:t>
            </a:r>
          </a:p>
          <a:p>
            <a:r>
              <a:rPr lang="en-US" sz="2817" b="1" dirty="0">
                <a:solidFill>
                  <a:srgbClr val="F5EBA3"/>
                </a:solidFill>
              </a:rPr>
              <a:t>• Base Model: Pre-trained ResNet50 (ImageNet weights)</a:t>
            </a:r>
          </a:p>
          <a:p>
            <a:r>
              <a:rPr lang="en-US" sz="2817" b="1" dirty="0">
                <a:solidFill>
                  <a:srgbClr val="F5EBA3"/>
                </a:solidFill>
              </a:rPr>
              <a:t>• ResNet50 Structure:</a:t>
            </a:r>
          </a:p>
          <a:p>
            <a:r>
              <a:rPr lang="en-US" sz="2817" b="1" dirty="0">
                <a:solidFill>
                  <a:srgbClr val="F5EBA3"/>
                </a:solidFill>
              </a:rPr>
              <a:t>  - 4 Stages with bottleneck blocks (1×1, 3×3, 1×1 convs)</a:t>
            </a:r>
          </a:p>
          <a:p>
            <a:r>
              <a:rPr lang="en-US" sz="2817" b="1" dirty="0">
                <a:solidFill>
                  <a:srgbClr val="F5EBA3"/>
                </a:solidFill>
              </a:rPr>
              <a:t>  - 50 layers total with skip connections</a:t>
            </a:r>
          </a:p>
          <a:p>
            <a:r>
              <a:rPr lang="en-US" sz="2817" b="1" dirty="0">
                <a:solidFill>
                  <a:srgbClr val="F5EBA3"/>
                </a:solidFill>
              </a:rPr>
              <a:t>  - Global Average Pooling layer</a:t>
            </a:r>
          </a:p>
          <a:p>
            <a:r>
              <a:rPr lang="en-US" sz="2817" b="1" dirty="0">
                <a:solidFill>
                  <a:srgbClr val="F5EBA3"/>
                </a:solidFill>
              </a:rPr>
              <a:t>• Custom Classification Head:</a:t>
            </a:r>
          </a:p>
          <a:p>
            <a:r>
              <a:rPr lang="en-US" sz="2817" b="1" dirty="0">
                <a:solidFill>
                  <a:srgbClr val="F5EBA3"/>
                </a:solidFill>
              </a:rPr>
              <a:t>  - Dense(512) → BatchNorm → ReLU → Dropout(0.6)</a:t>
            </a:r>
          </a:p>
          <a:p>
            <a:r>
              <a:rPr lang="en-US" sz="2817" b="1" dirty="0">
                <a:solidFill>
                  <a:srgbClr val="F5EBA3"/>
                </a:solidFill>
              </a:rPr>
              <a:t>  - Dense(256) → BatchNorm → ReLU → Dropout(0.5)</a:t>
            </a:r>
          </a:p>
          <a:p>
            <a:r>
              <a:rPr lang="en-US" sz="2817" b="1" dirty="0">
                <a:solidFill>
                  <a:srgbClr val="F5EBA3"/>
                </a:solidFill>
              </a:rPr>
              <a:t>  - Dense(128) → BatchNorm → ReLU → Dropout(0.4)</a:t>
            </a:r>
          </a:p>
          <a:p>
            <a:r>
              <a:rPr lang="en-US" sz="2817" b="1" dirty="0">
                <a:solidFill>
                  <a:srgbClr val="F5EBA3"/>
                </a:solidFill>
              </a:rPr>
              <a:t>  - Dense(NUM_CLASSES) → </a:t>
            </a:r>
            <a:r>
              <a:rPr lang="en-US" sz="2817" b="1" dirty="0" err="1">
                <a:solidFill>
                  <a:srgbClr val="F5EBA3"/>
                </a:solidFill>
              </a:rPr>
              <a:t>Softmax</a:t>
            </a:r>
            <a:endParaRPr lang="en-US" sz="2817" b="1" dirty="0">
              <a:solidFill>
                <a:srgbClr val="F5EBA3"/>
              </a:solidFill>
            </a:endParaRPr>
          </a:p>
          <a:p>
            <a:endParaRPr lang="en-US" sz="2817" b="1" dirty="0">
              <a:solidFill>
                <a:srgbClr val="F5EBA3"/>
              </a:solidFill>
            </a:endParaRPr>
          </a:p>
          <a:p>
            <a:r>
              <a:rPr lang="en-US" sz="3287" b="1" u="sng" dirty="0">
                <a:solidFill>
                  <a:srgbClr val="F5EBA3"/>
                </a:solidFill>
                <a:effectLst>
                  <a:glow rad="228600">
                    <a:schemeClr val="accent5">
                      <a:satMod val="175000"/>
                      <a:alpha val="40000"/>
                    </a:schemeClr>
                  </a:glow>
                </a:effectLst>
              </a:rPr>
              <a:t>Training Strategy (Progressive Unfreezing):</a:t>
            </a:r>
          </a:p>
          <a:p>
            <a:r>
              <a:rPr lang="en-US" sz="2817" b="1" dirty="0">
                <a:solidFill>
                  <a:srgbClr val="F5EBA3"/>
                </a:solidFill>
              </a:rPr>
              <a:t>1. Phase 1 (Warm-up): Train head only (27 epochs, LR=1e-3)</a:t>
            </a:r>
          </a:p>
          <a:p>
            <a:r>
              <a:rPr lang="en-US" sz="2817" b="1" dirty="0">
                <a:solidFill>
                  <a:srgbClr val="F5EBA3"/>
                </a:solidFill>
              </a:rPr>
              <a:t>2. Phase 2 (Intermediate): Unfreeze last 20 layers (LR=1e-4)</a:t>
            </a:r>
          </a:p>
          <a:p>
            <a:r>
              <a:rPr lang="en-US" sz="2817" b="1" dirty="0">
                <a:solidFill>
                  <a:srgbClr val="F5EBA3"/>
                </a:solidFill>
              </a:rPr>
              <a:t>3. Phase 3 (Full): Unfreeze all 175 layers (LR=1e-5)</a:t>
            </a:r>
          </a:p>
        </p:txBody>
      </p:sp>
      <p:pic>
        <p:nvPicPr>
          <p:cNvPr id="7" name="Picture 6" descr="A screenshot of a computer">
            <a:extLst>
              <a:ext uri="{FF2B5EF4-FFF2-40B4-BE49-F238E27FC236}">
                <a16:creationId xmlns:a16="http://schemas.microsoft.com/office/drawing/2014/main" id="{17DD921D-F91B-E86C-AAF9-9FCDB09ECB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4970" y="2167466"/>
            <a:ext cx="6868621" cy="7555119"/>
          </a:xfrm>
          <a:prstGeom prst="rect">
            <a:avLst/>
          </a:prstGeom>
        </p:spPr>
      </p:pic>
      <p:sp>
        <p:nvSpPr>
          <p:cNvPr id="4" name="Freeform 5">
            <a:extLst>
              <a:ext uri="{FF2B5EF4-FFF2-40B4-BE49-F238E27FC236}">
                <a16:creationId xmlns:a16="http://schemas.microsoft.com/office/drawing/2014/main" id="{2B1ABCD8-034C-563E-5F49-50037852754A}"/>
              </a:ext>
            </a:extLst>
          </p:cNvPr>
          <p:cNvSpPr/>
          <p:nvPr/>
        </p:nvSpPr>
        <p:spPr>
          <a:xfrm>
            <a:off x="558227" y="511188"/>
            <a:ext cx="4308612" cy="288197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690"/>
          </a:p>
        </p:txBody>
      </p:sp>
      <p:sp>
        <p:nvSpPr>
          <p:cNvPr id="5" name="Freeform 3">
            <a:extLst>
              <a:ext uri="{FF2B5EF4-FFF2-40B4-BE49-F238E27FC236}">
                <a16:creationId xmlns:a16="http://schemas.microsoft.com/office/drawing/2014/main" id="{B3E9BD4F-E3C2-CF44-F427-D766434FEDA7}"/>
              </a:ext>
            </a:extLst>
          </p:cNvPr>
          <p:cNvSpPr/>
          <p:nvPr/>
        </p:nvSpPr>
        <p:spPr>
          <a:xfrm>
            <a:off x="-497849" y="-405311"/>
            <a:ext cx="4308612" cy="3121560"/>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Tree>
    <p:extLst>
      <p:ext uri="{BB962C8B-B14F-4D97-AF65-F5344CB8AC3E}">
        <p14:creationId xmlns:p14="http://schemas.microsoft.com/office/powerpoint/2010/main" val="1937959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8"/>
          <p:cNvSpPr txBox="1"/>
          <p:nvPr/>
        </p:nvSpPr>
        <p:spPr>
          <a:xfrm>
            <a:off x="3954779" y="331258"/>
            <a:ext cx="10110529" cy="1053430"/>
          </a:xfrm>
          <a:prstGeom prst="rect">
            <a:avLst/>
          </a:prstGeom>
        </p:spPr>
        <p:txBody>
          <a:bodyPr lIns="0" tIns="0" rIns="0" bIns="0" rtlCol="0" anchor="t">
            <a:spAutoFit/>
          </a:bodyPr>
          <a:lstStyle/>
          <a:p>
            <a:pPr algn="ctr">
              <a:lnSpc>
                <a:spcPts val="9277"/>
              </a:lnSpc>
            </a:pPr>
            <a:r>
              <a:rPr lang="en-US" sz="4695" b="1" dirty="0">
                <a:solidFill>
                  <a:srgbClr val="EBCD7B"/>
                </a:solidFill>
              </a:rPr>
              <a:t>MobileNet &amp; Inception v1 Models</a:t>
            </a:r>
          </a:p>
        </p:txBody>
      </p:sp>
      <p:sp>
        <p:nvSpPr>
          <p:cNvPr id="9" name="TextBox 9"/>
          <p:cNvSpPr txBox="1"/>
          <p:nvPr/>
        </p:nvSpPr>
        <p:spPr>
          <a:xfrm>
            <a:off x="5902964" y="1495662"/>
            <a:ext cx="6214155" cy="433517"/>
          </a:xfrm>
          <a:prstGeom prst="rect">
            <a:avLst/>
          </a:prstGeom>
        </p:spPr>
        <p:txBody>
          <a:bodyPr lIns="0" tIns="0" rIns="0" bIns="0" rtlCol="0" anchor="t">
            <a:spAutoFit/>
          </a:bodyPr>
          <a:lstStyle/>
          <a:p>
            <a:pPr algn="ctr"/>
            <a:r>
              <a:rPr lang="en-US" sz="2817" b="1" dirty="0">
                <a:solidFill>
                  <a:srgbClr val="EBCD7B"/>
                </a:solidFill>
              </a:rPr>
              <a:t>Efficient and Multi-Scale Approaches</a:t>
            </a:r>
          </a:p>
        </p:txBody>
      </p:sp>
      <p:sp>
        <p:nvSpPr>
          <p:cNvPr id="10" name="TextBox 10"/>
          <p:cNvSpPr txBox="1"/>
          <p:nvPr/>
        </p:nvSpPr>
        <p:spPr>
          <a:xfrm>
            <a:off x="7380825" y="7803670"/>
            <a:ext cx="3526350" cy="324641"/>
          </a:xfrm>
          <a:prstGeom prst="rect">
            <a:avLst/>
          </a:prstGeom>
        </p:spPr>
        <p:txBody>
          <a:bodyPr lIns="0" tIns="0" rIns="0" bIns="0" rtlCol="0" anchor="t">
            <a:spAutoFit/>
          </a:bodyPr>
          <a:lstStyle/>
          <a:p>
            <a:pPr algn="ctr">
              <a:lnSpc>
                <a:spcPts val="2686"/>
              </a:lnSpc>
              <a:spcBef>
                <a:spcPct val="0"/>
              </a:spcBef>
            </a:pPr>
            <a:r>
              <a:rPr lang="en-US" sz="1918" dirty="0">
                <a:solidFill>
                  <a:srgbClr val="000000"/>
                </a:solidFill>
                <a:latin typeface="Calibri (MS)"/>
                <a:ea typeface="Calibri (MS)"/>
                <a:cs typeface="Calibri (MS)"/>
                <a:sym typeface="Calibri (MS)"/>
              </a:rPr>
              <a:t>ww.reallygreatsite.com</a:t>
            </a:r>
          </a:p>
        </p:txBody>
      </p:sp>
      <p:sp>
        <p:nvSpPr>
          <p:cNvPr id="14" name="Freeform 3">
            <a:extLst>
              <a:ext uri="{FF2B5EF4-FFF2-40B4-BE49-F238E27FC236}">
                <a16:creationId xmlns:a16="http://schemas.microsoft.com/office/drawing/2014/main" id="{11A41A21-49E7-2329-4456-F5719068D7F2}"/>
              </a:ext>
            </a:extLst>
          </p:cNvPr>
          <p:cNvSpPr/>
          <p:nvPr/>
        </p:nvSpPr>
        <p:spPr>
          <a:xfrm>
            <a:off x="14931641" y="-611461"/>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15" name="Freeform 3">
            <a:extLst>
              <a:ext uri="{FF2B5EF4-FFF2-40B4-BE49-F238E27FC236}">
                <a16:creationId xmlns:a16="http://schemas.microsoft.com/office/drawing/2014/main" id="{5DC8DB89-66C7-633E-487B-0CD61E0FB818}"/>
              </a:ext>
            </a:extLst>
          </p:cNvPr>
          <p:cNvSpPr/>
          <p:nvPr/>
        </p:nvSpPr>
        <p:spPr>
          <a:xfrm>
            <a:off x="-956472" y="7376681"/>
            <a:ext cx="4850284" cy="3573521"/>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18" name="Freeform 5">
            <a:extLst>
              <a:ext uri="{FF2B5EF4-FFF2-40B4-BE49-F238E27FC236}">
                <a16:creationId xmlns:a16="http://schemas.microsoft.com/office/drawing/2014/main" id="{9145D333-2351-47A4-BB58-772DB023E902}"/>
              </a:ext>
            </a:extLst>
          </p:cNvPr>
          <p:cNvSpPr/>
          <p:nvPr/>
        </p:nvSpPr>
        <p:spPr>
          <a:xfrm rot="-5400000">
            <a:off x="14095063" y="-175523"/>
            <a:ext cx="3119638" cy="4149792"/>
          </a:xfrm>
          <a:custGeom>
            <a:avLst/>
            <a:gdLst/>
            <a:ahLst/>
            <a:cxnLst/>
            <a:rect l="l" t="t" r="r" b="b"/>
            <a:pathLst>
              <a:path w="5046846" h="5938354">
                <a:moveTo>
                  <a:pt x="0" y="0"/>
                </a:moveTo>
                <a:lnTo>
                  <a:pt x="5046846" y="0"/>
                </a:lnTo>
                <a:lnTo>
                  <a:pt x="5046846" y="5938354"/>
                </a:lnTo>
                <a:lnTo>
                  <a:pt x="0" y="5938354"/>
                </a:lnTo>
                <a:lnTo>
                  <a:pt x="0" y="0"/>
                </a:lnTo>
                <a:close/>
              </a:path>
            </a:pathLst>
          </a:custGeom>
          <a:blipFill>
            <a:blip r:embed="rId4"/>
            <a:stretch>
              <a:fillRect/>
            </a:stretch>
          </a:blipFill>
        </p:spPr>
        <p:txBody>
          <a:bodyPr/>
          <a:lstStyle/>
          <a:p>
            <a:endParaRPr lang="en-US" sz="1690"/>
          </a:p>
        </p:txBody>
      </p:sp>
      <p:sp>
        <p:nvSpPr>
          <p:cNvPr id="20" name="Freeform 6">
            <a:extLst>
              <a:ext uri="{FF2B5EF4-FFF2-40B4-BE49-F238E27FC236}">
                <a16:creationId xmlns:a16="http://schemas.microsoft.com/office/drawing/2014/main" id="{CA91740C-30EE-9AA8-4C77-AE7D7F1FEB0B}"/>
              </a:ext>
            </a:extLst>
          </p:cNvPr>
          <p:cNvSpPr/>
          <p:nvPr/>
        </p:nvSpPr>
        <p:spPr>
          <a:xfrm>
            <a:off x="675583" y="6701492"/>
            <a:ext cx="4581502" cy="3179373"/>
          </a:xfrm>
          <a:custGeom>
            <a:avLst/>
            <a:gdLst/>
            <a:ahLst/>
            <a:cxnLst/>
            <a:rect l="l" t="t" r="r" b="b"/>
            <a:pathLst>
              <a:path w="4879379" h="4879379">
                <a:moveTo>
                  <a:pt x="0" y="0"/>
                </a:moveTo>
                <a:lnTo>
                  <a:pt x="4879380" y="0"/>
                </a:lnTo>
                <a:lnTo>
                  <a:pt x="4879380" y="4879379"/>
                </a:lnTo>
                <a:lnTo>
                  <a:pt x="0" y="487937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690"/>
          </a:p>
        </p:txBody>
      </p:sp>
      <p:sp>
        <p:nvSpPr>
          <p:cNvPr id="21" name="Rectangle: Rounded Corners 20">
            <a:extLst>
              <a:ext uri="{FF2B5EF4-FFF2-40B4-BE49-F238E27FC236}">
                <a16:creationId xmlns:a16="http://schemas.microsoft.com/office/drawing/2014/main" id="{E0EA35D1-B38D-B3BC-C24C-C21BB5EFE9A1}"/>
              </a:ext>
            </a:extLst>
          </p:cNvPr>
          <p:cNvSpPr/>
          <p:nvPr/>
        </p:nvSpPr>
        <p:spPr>
          <a:xfrm>
            <a:off x="2275383" y="2466534"/>
            <a:ext cx="13665692" cy="6331232"/>
          </a:xfrm>
          <a:prstGeom prst="round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690" dirty="0"/>
          </a:p>
        </p:txBody>
      </p:sp>
      <p:cxnSp>
        <p:nvCxnSpPr>
          <p:cNvPr id="23" name="Straight Connector 22">
            <a:extLst>
              <a:ext uri="{FF2B5EF4-FFF2-40B4-BE49-F238E27FC236}">
                <a16:creationId xmlns:a16="http://schemas.microsoft.com/office/drawing/2014/main" id="{31DFF0D3-6B98-8105-EA43-75D74E1782BE}"/>
              </a:ext>
            </a:extLst>
          </p:cNvPr>
          <p:cNvCxnSpPr>
            <a:cxnSpLocks/>
          </p:cNvCxnSpPr>
          <p:nvPr/>
        </p:nvCxnSpPr>
        <p:spPr>
          <a:xfrm>
            <a:off x="9287096" y="2466535"/>
            <a:ext cx="0" cy="6331232"/>
          </a:xfrm>
          <a:prstGeom prst="line">
            <a:avLst/>
          </a:prstGeom>
          <a:ln w="285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16F5A81-1081-D714-EAE8-F4429B8232C9}"/>
              </a:ext>
            </a:extLst>
          </p:cNvPr>
          <p:cNvSpPr txBox="1"/>
          <p:nvPr/>
        </p:nvSpPr>
        <p:spPr>
          <a:xfrm>
            <a:off x="2966336" y="2817214"/>
            <a:ext cx="3673479" cy="814838"/>
          </a:xfrm>
          <a:prstGeom prst="rect">
            <a:avLst/>
          </a:prstGeom>
          <a:noFill/>
          <a:effectLst>
            <a:glow rad="228600">
              <a:schemeClr val="accent6">
                <a:satMod val="175000"/>
                <a:alpha val="40000"/>
              </a:schemeClr>
            </a:glow>
          </a:effectLst>
        </p:spPr>
        <p:txBody>
          <a:bodyPr wrap="square" rtlCol="0">
            <a:spAutoFit/>
          </a:bodyPr>
          <a:lstStyle/>
          <a:p>
            <a:r>
              <a:rPr lang="en-US" sz="4695" b="1" dirty="0">
                <a:solidFill>
                  <a:srgbClr val="EBCD7B"/>
                </a:solidFill>
                <a:effectLst>
                  <a:glow rad="228600">
                    <a:schemeClr val="accent6">
                      <a:satMod val="175000"/>
                      <a:alpha val="40000"/>
                    </a:schemeClr>
                  </a:glow>
                  <a:outerShdw blurRad="38100" dist="38100" dir="2700000" algn="tl">
                    <a:srgbClr val="000000">
                      <a:alpha val="43137"/>
                    </a:srgbClr>
                  </a:outerShdw>
                </a:effectLst>
              </a:rPr>
              <a:t>MobileNet</a:t>
            </a:r>
          </a:p>
        </p:txBody>
      </p:sp>
      <p:sp>
        <p:nvSpPr>
          <p:cNvPr id="25" name="TextBox 24">
            <a:extLst>
              <a:ext uri="{FF2B5EF4-FFF2-40B4-BE49-F238E27FC236}">
                <a16:creationId xmlns:a16="http://schemas.microsoft.com/office/drawing/2014/main" id="{C5155AA6-9519-3378-9A48-0A4442552E58}"/>
              </a:ext>
            </a:extLst>
          </p:cNvPr>
          <p:cNvSpPr txBox="1"/>
          <p:nvPr/>
        </p:nvSpPr>
        <p:spPr>
          <a:xfrm>
            <a:off x="2474513" y="3732647"/>
            <a:ext cx="7027227" cy="4577279"/>
          </a:xfrm>
          <a:prstGeom prst="rect">
            <a:avLst/>
          </a:prstGeom>
          <a:noFill/>
        </p:spPr>
        <p:txBody>
          <a:bodyPr wrap="square" rtlCol="0">
            <a:spAutoFit/>
          </a:bodyPr>
          <a:lstStyle/>
          <a:p>
            <a:pPr marL="321967" indent="-321967">
              <a:lnSpc>
                <a:spcPct val="150000"/>
              </a:lnSpc>
              <a:buFont typeface="Wingdings" panose="05000000000000000000" pitchFamily="2" charset="2"/>
              <a:buChar char="v"/>
            </a:pPr>
            <a:r>
              <a:rPr lang="en-US" sz="2817" b="1" dirty="0">
                <a:solidFill>
                  <a:srgbClr val="EBCD7B"/>
                </a:solidFill>
              </a:rPr>
              <a:t> Depthwise separable convolutions</a:t>
            </a:r>
          </a:p>
          <a:p>
            <a:pPr marL="321967" indent="-321967">
              <a:lnSpc>
                <a:spcPct val="150000"/>
              </a:lnSpc>
              <a:buFont typeface="Wingdings" panose="05000000000000000000" pitchFamily="2" charset="2"/>
              <a:buChar char="v"/>
            </a:pPr>
            <a:r>
              <a:rPr lang="en-US" sz="2817" b="1" dirty="0">
                <a:solidFill>
                  <a:srgbClr val="EBCD7B"/>
                </a:solidFill>
              </a:rPr>
              <a:t> ~3M parameters</a:t>
            </a:r>
          </a:p>
          <a:p>
            <a:pPr marL="321967" indent="-321967">
              <a:lnSpc>
                <a:spcPct val="150000"/>
              </a:lnSpc>
              <a:buFont typeface="Wingdings" panose="05000000000000000000" pitchFamily="2" charset="2"/>
              <a:buChar char="v"/>
            </a:pPr>
            <a:r>
              <a:rPr lang="en-US" sz="2817" b="1" dirty="0">
                <a:solidFill>
                  <a:srgbClr val="EBCD7B"/>
                </a:solidFill>
              </a:rPr>
              <a:t> 2-phase training (</a:t>
            </a:r>
            <a:r>
              <a:rPr lang="en-US" sz="2817" b="1" dirty="0" err="1">
                <a:solidFill>
                  <a:srgbClr val="EBCD7B"/>
                </a:solidFill>
              </a:rPr>
              <a:t>conservative→selective</a:t>
            </a:r>
            <a:r>
              <a:rPr lang="en-US" sz="2817" b="1" dirty="0">
                <a:solidFill>
                  <a:srgbClr val="EBCD7B"/>
                </a:solidFill>
              </a:rPr>
              <a:t>)</a:t>
            </a:r>
          </a:p>
          <a:p>
            <a:pPr marL="321967" indent="-321967">
              <a:lnSpc>
                <a:spcPct val="150000"/>
              </a:lnSpc>
              <a:buFont typeface="Wingdings" panose="05000000000000000000" pitchFamily="2" charset="2"/>
              <a:buChar char="v"/>
            </a:pPr>
            <a:r>
              <a:rPr lang="en-US" sz="2817" b="1" dirty="0">
                <a:solidFill>
                  <a:srgbClr val="EBCD7B"/>
                </a:solidFill>
              </a:rPr>
              <a:t> Efficient computation</a:t>
            </a:r>
          </a:p>
          <a:p>
            <a:pPr marL="321967" indent="-321967">
              <a:lnSpc>
                <a:spcPct val="150000"/>
              </a:lnSpc>
              <a:buFont typeface="Wingdings" panose="05000000000000000000" pitchFamily="2" charset="2"/>
              <a:buChar char="v"/>
            </a:pPr>
            <a:r>
              <a:rPr lang="en-US" sz="2817" b="1" dirty="0">
                <a:solidFill>
                  <a:srgbClr val="EBCD7B"/>
                </a:solidFill>
              </a:rPr>
              <a:t> Width multiplier=1.0</a:t>
            </a:r>
          </a:p>
          <a:p>
            <a:pPr marL="321967" indent="-321967">
              <a:lnSpc>
                <a:spcPct val="150000"/>
              </a:lnSpc>
              <a:buFont typeface="Wingdings" panose="05000000000000000000" pitchFamily="2" charset="2"/>
              <a:buChar char="v"/>
            </a:pPr>
            <a:r>
              <a:rPr lang="en-US" sz="2817" b="1" dirty="0">
                <a:solidFill>
                  <a:srgbClr val="EBCD7B"/>
                </a:solidFill>
              </a:rPr>
              <a:t> Trainable BatchNorm</a:t>
            </a:r>
          </a:p>
          <a:p>
            <a:pPr marL="321967" indent="-321967">
              <a:lnSpc>
                <a:spcPct val="150000"/>
              </a:lnSpc>
              <a:buFont typeface="Wingdings" panose="05000000000000000000" pitchFamily="2" charset="2"/>
              <a:buChar char="v"/>
            </a:pPr>
            <a:endParaRPr lang="en-US" sz="2817" b="1" dirty="0">
              <a:solidFill>
                <a:srgbClr val="EBCD7B"/>
              </a:solidFill>
            </a:endParaRPr>
          </a:p>
        </p:txBody>
      </p:sp>
      <p:sp>
        <p:nvSpPr>
          <p:cNvPr id="29" name="TextBox 28">
            <a:extLst>
              <a:ext uri="{FF2B5EF4-FFF2-40B4-BE49-F238E27FC236}">
                <a16:creationId xmlns:a16="http://schemas.microsoft.com/office/drawing/2014/main" id="{7B7FABBE-21BC-7231-06BD-F05B36F71153}"/>
              </a:ext>
            </a:extLst>
          </p:cNvPr>
          <p:cNvSpPr txBox="1"/>
          <p:nvPr/>
        </p:nvSpPr>
        <p:spPr>
          <a:xfrm>
            <a:off x="9691103" y="2650034"/>
            <a:ext cx="3673479" cy="872675"/>
          </a:xfrm>
          <a:prstGeom prst="rect">
            <a:avLst/>
          </a:prstGeom>
          <a:noFill/>
          <a:effectLst>
            <a:glow rad="228600">
              <a:schemeClr val="accent6">
                <a:satMod val="175000"/>
                <a:alpha val="40000"/>
              </a:schemeClr>
            </a:glow>
          </a:effectLst>
        </p:spPr>
        <p:txBody>
          <a:bodyPr wrap="square" rtlCol="0">
            <a:spAutoFit/>
          </a:bodyPr>
          <a:lstStyle/>
          <a:p>
            <a:r>
              <a:rPr lang="en-US" sz="5071" b="1" dirty="0">
                <a:solidFill>
                  <a:srgbClr val="EBCD7B"/>
                </a:solidFill>
                <a:effectLst>
                  <a:glow rad="228600">
                    <a:schemeClr val="accent6">
                      <a:satMod val="175000"/>
                      <a:alpha val="40000"/>
                    </a:schemeClr>
                  </a:glow>
                </a:effectLst>
              </a:rPr>
              <a:t>Inception v1</a:t>
            </a:r>
          </a:p>
        </p:txBody>
      </p:sp>
      <p:sp>
        <p:nvSpPr>
          <p:cNvPr id="30" name="TextBox 29">
            <a:extLst>
              <a:ext uri="{FF2B5EF4-FFF2-40B4-BE49-F238E27FC236}">
                <a16:creationId xmlns:a16="http://schemas.microsoft.com/office/drawing/2014/main" id="{CA83A740-F8EF-E8EB-D056-F5F1FBCB5528}"/>
              </a:ext>
            </a:extLst>
          </p:cNvPr>
          <p:cNvSpPr txBox="1"/>
          <p:nvPr/>
        </p:nvSpPr>
        <p:spPr>
          <a:xfrm>
            <a:off x="9335558" y="3635208"/>
            <a:ext cx="7027227" cy="4876271"/>
          </a:xfrm>
          <a:prstGeom prst="rect">
            <a:avLst/>
          </a:prstGeom>
          <a:noFill/>
        </p:spPr>
        <p:txBody>
          <a:bodyPr wrap="square" rtlCol="0">
            <a:spAutoFit/>
          </a:bodyPr>
          <a:lstStyle/>
          <a:p>
            <a:pPr marL="429290" indent="-429290">
              <a:lnSpc>
                <a:spcPct val="150000"/>
              </a:lnSpc>
              <a:buFont typeface="Wingdings" panose="05000000000000000000" pitchFamily="2" charset="2"/>
              <a:buChar char="v"/>
            </a:pPr>
            <a:r>
              <a:rPr lang="en-US" sz="3005" b="1" dirty="0">
                <a:solidFill>
                  <a:srgbClr val="EBCD7B"/>
                </a:solidFill>
              </a:rPr>
              <a:t>Parallel convolutions</a:t>
            </a:r>
          </a:p>
          <a:p>
            <a:pPr marL="429290" indent="-429290">
              <a:lnSpc>
                <a:spcPct val="150000"/>
              </a:lnSpc>
              <a:buFont typeface="Wingdings" panose="05000000000000000000" pitchFamily="2" charset="2"/>
              <a:buChar char="v"/>
            </a:pPr>
            <a:r>
              <a:rPr lang="en-US" sz="3005" b="1" dirty="0">
                <a:solidFill>
                  <a:srgbClr val="EBCD7B"/>
                </a:solidFill>
              </a:rPr>
              <a:t>~6M parameters</a:t>
            </a:r>
          </a:p>
          <a:p>
            <a:pPr marL="429290" indent="-429290">
              <a:lnSpc>
                <a:spcPct val="150000"/>
              </a:lnSpc>
              <a:buFont typeface="Wingdings" panose="05000000000000000000" pitchFamily="2" charset="2"/>
              <a:buChar char="v"/>
            </a:pPr>
            <a:r>
              <a:rPr lang="en-US" sz="3005" b="1" dirty="0">
                <a:solidFill>
                  <a:srgbClr val="EBCD7B"/>
                </a:solidFill>
              </a:rPr>
              <a:t>PyTorch implementation</a:t>
            </a:r>
          </a:p>
          <a:p>
            <a:pPr marL="429290" indent="-429290">
              <a:lnSpc>
                <a:spcPct val="150000"/>
              </a:lnSpc>
              <a:buFont typeface="Wingdings" panose="05000000000000000000" pitchFamily="2" charset="2"/>
              <a:buChar char="v"/>
            </a:pPr>
            <a:r>
              <a:rPr lang="en-US" sz="3005" b="1" dirty="0">
                <a:solidFill>
                  <a:srgbClr val="EBCD7B"/>
                </a:solidFill>
              </a:rPr>
              <a:t>Auxiliary classifiers</a:t>
            </a:r>
          </a:p>
          <a:p>
            <a:pPr marL="429290" indent="-429290">
              <a:lnSpc>
                <a:spcPct val="150000"/>
              </a:lnSpc>
              <a:buFont typeface="Wingdings" panose="05000000000000000000" pitchFamily="2" charset="2"/>
              <a:buChar char="v"/>
            </a:pPr>
            <a:r>
              <a:rPr lang="en-US" sz="3005" b="1" dirty="0">
                <a:solidFill>
                  <a:srgbClr val="EBCD7B"/>
                </a:solidFill>
              </a:rPr>
              <a:t>Single-phase end-to-end training</a:t>
            </a:r>
          </a:p>
          <a:p>
            <a:pPr marL="429290" indent="-429290">
              <a:lnSpc>
                <a:spcPct val="150000"/>
              </a:lnSpc>
              <a:buFont typeface="Wingdings" panose="05000000000000000000" pitchFamily="2" charset="2"/>
              <a:buChar char="v"/>
            </a:pPr>
            <a:r>
              <a:rPr lang="en-US" sz="3005" b="1" dirty="0">
                <a:solidFill>
                  <a:srgbClr val="EBCD7B"/>
                </a:solidFill>
              </a:rPr>
              <a:t>Multi-scale feature extraction</a:t>
            </a:r>
          </a:p>
          <a:p>
            <a:pPr marL="429290" indent="-429290">
              <a:lnSpc>
                <a:spcPct val="150000"/>
              </a:lnSpc>
              <a:buFont typeface="Wingdings" panose="05000000000000000000" pitchFamily="2" charset="2"/>
              <a:buChar char="v"/>
            </a:pPr>
            <a:r>
              <a:rPr lang="en-US" sz="3005" b="1" dirty="0">
                <a:solidFill>
                  <a:srgbClr val="EBCD7B"/>
                </a:solidFill>
              </a:rPr>
              <a:t>Adam optimizer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3933C32A-1B79-71CC-6A18-AE5E758E8BE3}"/>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9E881AC5-BE1C-2B6E-70FA-1FE42C839D18}"/>
              </a:ext>
            </a:extLst>
          </p:cNvPr>
          <p:cNvSpPr/>
          <p:nvPr/>
        </p:nvSpPr>
        <p:spPr>
          <a:xfrm flipH="1" flipV="1">
            <a:off x="12766016" y="323092"/>
            <a:ext cx="4963762" cy="2608601"/>
          </a:xfrm>
          <a:custGeom>
            <a:avLst/>
            <a:gdLst/>
            <a:ahLst/>
            <a:cxnLst/>
            <a:rect l="l" t="t" r="r" b="b"/>
            <a:pathLst>
              <a:path w="5286493" h="5286493">
                <a:moveTo>
                  <a:pt x="5286493" y="5286493"/>
                </a:moveTo>
                <a:lnTo>
                  <a:pt x="0" y="5286493"/>
                </a:lnTo>
                <a:lnTo>
                  <a:pt x="0" y="0"/>
                </a:lnTo>
                <a:lnTo>
                  <a:pt x="5286493" y="0"/>
                </a:lnTo>
                <a:lnTo>
                  <a:pt x="5286493" y="5286493"/>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690"/>
          </a:p>
        </p:txBody>
      </p:sp>
      <p:sp>
        <p:nvSpPr>
          <p:cNvPr id="8" name="TextBox 8">
            <a:extLst>
              <a:ext uri="{FF2B5EF4-FFF2-40B4-BE49-F238E27FC236}">
                <a16:creationId xmlns:a16="http://schemas.microsoft.com/office/drawing/2014/main" id="{92378E65-EC70-6D43-6036-3A0459A2A607}"/>
              </a:ext>
            </a:extLst>
          </p:cNvPr>
          <p:cNvSpPr txBox="1"/>
          <p:nvPr/>
        </p:nvSpPr>
        <p:spPr>
          <a:xfrm>
            <a:off x="2594739" y="629626"/>
            <a:ext cx="11322573" cy="722505"/>
          </a:xfrm>
          <a:prstGeom prst="rect">
            <a:avLst/>
          </a:prstGeom>
        </p:spPr>
        <p:txBody>
          <a:bodyPr lIns="0" tIns="0" rIns="0" bIns="0" rtlCol="0" anchor="t">
            <a:spAutoFit/>
          </a:bodyPr>
          <a:lstStyle/>
          <a:p>
            <a:pPr algn="ctr"/>
            <a:r>
              <a:rPr lang="en-US" sz="4695" b="1" dirty="0">
                <a:solidFill>
                  <a:srgbClr val="EBCD7B"/>
                </a:solidFill>
                <a:effectLst>
                  <a:glow rad="228600">
                    <a:schemeClr val="accent5">
                      <a:satMod val="175000"/>
                      <a:alpha val="40000"/>
                    </a:schemeClr>
                  </a:glow>
                </a:effectLst>
              </a:rPr>
              <a:t>Inception V1 (GoogLeNet) Architecture</a:t>
            </a:r>
          </a:p>
        </p:txBody>
      </p:sp>
      <p:sp>
        <p:nvSpPr>
          <p:cNvPr id="13" name="Freeform 3">
            <a:extLst>
              <a:ext uri="{FF2B5EF4-FFF2-40B4-BE49-F238E27FC236}">
                <a16:creationId xmlns:a16="http://schemas.microsoft.com/office/drawing/2014/main" id="{81FB69A4-2452-9109-9A84-8344190283BB}"/>
              </a:ext>
            </a:extLst>
          </p:cNvPr>
          <p:cNvSpPr/>
          <p:nvPr/>
        </p:nvSpPr>
        <p:spPr>
          <a:xfrm>
            <a:off x="14438563" y="-631290"/>
            <a:ext cx="4850284" cy="3573522"/>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2" name="Rectangle: Rounded Corners 1">
            <a:extLst>
              <a:ext uri="{FF2B5EF4-FFF2-40B4-BE49-F238E27FC236}">
                <a16:creationId xmlns:a16="http://schemas.microsoft.com/office/drawing/2014/main" id="{EA53B6A9-9F15-B0E2-04E0-37729A7585BC}"/>
              </a:ext>
            </a:extLst>
          </p:cNvPr>
          <p:cNvSpPr/>
          <p:nvPr/>
        </p:nvSpPr>
        <p:spPr>
          <a:xfrm>
            <a:off x="198494" y="1920129"/>
            <a:ext cx="8945507" cy="7516259"/>
          </a:xfrm>
          <a:prstGeom prst="round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
        <p:nvSpPr>
          <p:cNvPr id="3" name="TextBox 2">
            <a:extLst>
              <a:ext uri="{FF2B5EF4-FFF2-40B4-BE49-F238E27FC236}">
                <a16:creationId xmlns:a16="http://schemas.microsoft.com/office/drawing/2014/main" id="{D7F373D3-9854-4FF3-AF59-A1D1AB4FFF6E}"/>
              </a:ext>
            </a:extLst>
          </p:cNvPr>
          <p:cNvSpPr txBox="1"/>
          <p:nvPr/>
        </p:nvSpPr>
        <p:spPr>
          <a:xfrm>
            <a:off x="478331" y="2490270"/>
            <a:ext cx="8632680" cy="6668300"/>
          </a:xfrm>
          <a:prstGeom prst="rect">
            <a:avLst/>
          </a:prstGeom>
          <a:noFill/>
        </p:spPr>
        <p:txBody>
          <a:bodyPr wrap="square" rtlCol="0">
            <a:spAutoFit/>
          </a:bodyPr>
          <a:lstStyle/>
          <a:p>
            <a:pPr latinLnBrk="1"/>
            <a:r>
              <a:rPr lang="en-US" sz="3287" b="1" u="sng" dirty="0">
                <a:solidFill>
                  <a:srgbClr val="F5EBA3"/>
                </a:solidFill>
                <a:effectLst>
                  <a:glow rad="228600">
                    <a:schemeClr val="accent5">
                      <a:satMod val="175000"/>
                      <a:alpha val="40000"/>
                    </a:schemeClr>
                  </a:glow>
                </a:effectLst>
              </a:rPr>
              <a:t>Architecture Details:</a:t>
            </a:r>
          </a:p>
          <a:p>
            <a:pPr latinLnBrk="1"/>
            <a:r>
              <a:rPr lang="en-US" sz="3287" b="1" dirty="0">
                <a:solidFill>
                  <a:srgbClr val="F5EBA3"/>
                </a:solidFill>
              </a:rPr>
              <a:t>• Base Model: Pre-trained GoogLeNet (PyTorch implementation)</a:t>
            </a:r>
          </a:p>
          <a:p>
            <a:pPr latinLnBrk="1"/>
            <a:r>
              <a:rPr lang="en-US" sz="3287" b="1" dirty="0">
                <a:solidFill>
                  <a:srgbClr val="F5EBA3"/>
                </a:solidFill>
              </a:rPr>
              <a:t>• Inception Modules:</a:t>
            </a:r>
          </a:p>
          <a:p>
            <a:pPr latinLnBrk="1"/>
            <a:r>
              <a:rPr lang="en-US" sz="3287" b="1" dirty="0">
                <a:solidFill>
                  <a:srgbClr val="F5EBA3"/>
                </a:solidFill>
              </a:rPr>
              <a:t>  - Parallel convolutions: 1×1, 3×3, 5×5 filters</a:t>
            </a:r>
          </a:p>
          <a:p>
            <a:pPr latinLnBrk="1"/>
            <a:r>
              <a:rPr lang="en-US" sz="3287" b="1" dirty="0">
                <a:solidFill>
                  <a:srgbClr val="F5EBA3"/>
                </a:solidFill>
              </a:rPr>
              <a:t>  - 3×3 max pooling with 1×1 projection</a:t>
            </a:r>
          </a:p>
          <a:p>
            <a:pPr latinLnBrk="1"/>
            <a:r>
              <a:rPr lang="en-US" sz="3287" b="1" dirty="0">
                <a:solidFill>
                  <a:srgbClr val="F5EBA3"/>
                </a:solidFill>
              </a:rPr>
              <a:t>  - Concatenation of all parallel paths</a:t>
            </a:r>
          </a:p>
          <a:p>
            <a:pPr latinLnBrk="1"/>
            <a:r>
              <a:rPr lang="en-US" sz="3287" b="1" dirty="0">
                <a:solidFill>
                  <a:srgbClr val="F5EBA3"/>
                </a:solidFill>
              </a:rPr>
              <a:t>• Custom Head:</a:t>
            </a:r>
          </a:p>
          <a:p>
            <a:pPr latinLnBrk="1"/>
            <a:r>
              <a:rPr lang="en-US" sz="3287" b="1" dirty="0">
                <a:solidFill>
                  <a:srgbClr val="F5EBA3"/>
                </a:solidFill>
              </a:rPr>
              <a:t>  - Dropout(0.5)</a:t>
            </a:r>
          </a:p>
          <a:p>
            <a:pPr latinLnBrk="1"/>
            <a:r>
              <a:rPr lang="en-US" sz="3287" b="1" dirty="0">
                <a:solidFill>
                  <a:srgbClr val="F5EBA3"/>
                </a:solidFill>
              </a:rPr>
              <a:t>  - Linear(1024→512) → ReLU → BatchNorm1d → Dropout(0.3)</a:t>
            </a:r>
          </a:p>
          <a:p>
            <a:pPr latinLnBrk="1"/>
            <a:r>
              <a:rPr lang="en-US" sz="3287" b="1" dirty="0">
                <a:solidFill>
                  <a:srgbClr val="F5EBA3"/>
                </a:solidFill>
              </a:rPr>
              <a:t>  - Linear(512→NUM_CLASSES)</a:t>
            </a:r>
          </a:p>
          <a:p>
            <a:pPr latinLnBrk="1"/>
            <a:endParaRPr lang="en-US" sz="3287" b="1" dirty="0">
              <a:solidFill>
                <a:srgbClr val="F5EBA3"/>
              </a:solidFill>
            </a:endParaRPr>
          </a:p>
        </p:txBody>
      </p:sp>
      <p:sp>
        <p:nvSpPr>
          <p:cNvPr id="4" name="Freeform 5">
            <a:extLst>
              <a:ext uri="{FF2B5EF4-FFF2-40B4-BE49-F238E27FC236}">
                <a16:creationId xmlns:a16="http://schemas.microsoft.com/office/drawing/2014/main" id="{C18FFFAA-DEBA-63AD-E7D4-B2F9A29AC1D1}"/>
              </a:ext>
            </a:extLst>
          </p:cNvPr>
          <p:cNvSpPr/>
          <p:nvPr/>
        </p:nvSpPr>
        <p:spPr>
          <a:xfrm>
            <a:off x="-25457" y="334499"/>
            <a:ext cx="4308612" cy="2246148"/>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690"/>
          </a:p>
        </p:txBody>
      </p:sp>
      <p:sp>
        <p:nvSpPr>
          <p:cNvPr id="5" name="Freeform 3">
            <a:extLst>
              <a:ext uri="{FF2B5EF4-FFF2-40B4-BE49-F238E27FC236}">
                <a16:creationId xmlns:a16="http://schemas.microsoft.com/office/drawing/2014/main" id="{D38F2029-08CF-6CA6-DF2C-D3AC64D539B0}"/>
              </a:ext>
            </a:extLst>
          </p:cNvPr>
          <p:cNvSpPr/>
          <p:nvPr/>
        </p:nvSpPr>
        <p:spPr>
          <a:xfrm>
            <a:off x="-714654" y="-631290"/>
            <a:ext cx="4308612" cy="3121560"/>
          </a:xfrm>
          <a:custGeom>
            <a:avLst/>
            <a:gdLst/>
            <a:ahLst/>
            <a:cxnLst/>
            <a:rect l="l" t="t" r="r" b="b"/>
            <a:pathLst>
              <a:path w="11563441" h="11563441">
                <a:moveTo>
                  <a:pt x="0" y="0"/>
                </a:moveTo>
                <a:lnTo>
                  <a:pt x="11563441" y="0"/>
                </a:lnTo>
                <a:lnTo>
                  <a:pt x="11563441" y="11563442"/>
                </a:lnTo>
                <a:lnTo>
                  <a:pt x="0" y="11563442"/>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sz="1690"/>
          </a:p>
        </p:txBody>
      </p:sp>
      <p:sp>
        <p:nvSpPr>
          <p:cNvPr id="10" name="TextBox 9">
            <a:extLst>
              <a:ext uri="{FF2B5EF4-FFF2-40B4-BE49-F238E27FC236}">
                <a16:creationId xmlns:a16="http://schemas.microsoft.com/office/drawing/2014/main" id="{41024C79-3820-3429-0B0B-9A7FF488E71F}"/>
              </a:ext>
            </a:extLst>
          </p:cNvPr>
          <p:cNvSpPr txBox="1"/>
          <p:nvPr/>
        </p:nvSpPr>
        <p:spPr>
          <a:xfrm>
            <a:off x="9682221" y="3402050"/>
            <a:ext cx="8158476" cy="3488968"/>
          </a:xfrm>
          <a:prstGeom prst="rect">
            <a:avLst/>
          </a:prstGeom>
          <a:noFill/>
        </p:spPr>
        <p:txBody>
          <a:bodyPr wrap="square">
            <a:spAutoFit/>
          </a:bodyPr>
          <a:lstStyle/>
          <a:p>
            <a:pPr latinLnBrk="1">
              <a:lnSpc>
                <a:spcPct val="150000"/>
              </a:lnSpc>
            </a:pPr>
            <a:r>
              <a:rPr lang="en-US" sz="3005" b="1" u="sng" dirty="0">
                <a:solidFill>
                  <a:srgbClr val="F5EBA3"/>
                </a:solidFill>
                <a:effectLst>
                  <a:glow rad="228600">
                    <a:schemeClr val="accent5">
                      <a:satMod val="175000"/>
                      <a:alpha val="40000"/>
                    </a:schemeClr>
                  </a:glow>
                </a:effectLst>
              </a:rPr>
              <a:t>Multi-Scale Feature Extraction:</a:t>
            </a:r>
          </a:p>
          <a:p>
            <a:pPr latinLnBrk="1">
              <a:lnSpc>
                <a:spcPct val="150000"/>
              </a:lnSpc>
            </a:pPr>
            <a:r>
              <a:rPr lang="en-US" sz="3005" b="1" dirty="0">
                <a:solidFill>
                  <a:srgbClr val="F5EBA3"/>
                </a:solidFill>
              </a:rPr>
              <a:t>• 1×1 conv: Local features (eyes, mouth corners)</a:t>
            </a:r>
          </a:p>
          <a:p>
            <a:pPr latinLnBrk="1">
              <a:lnSpc>
                <a:spcPct val="150000"/>
              </a:lnSpc>
            </a:pPr>
            <a:r>
              <a:rPr lang="en-US" sz="3005" b="1" dirty="0">
                <a:solidFill>
                  <a:srgbClr val="F5EBA3"/>
                </a:solidFill>
              </a:rPr>
              <a:t>• 3×3 conv: Mid-level features (nose, eyebrows)</a:t>
            </a:r>
          </a:p>
          <a:p>
            <a:pPr latinLnBrk="1">
              <a:lnSpc>
                <a:spcPct val="150000"/>
              </a:lnSpc>
            </a:pPr>
            <a:r>
              <a:rPr lang="en-US" sz="3005" b="1" dirty="0">
                <a:solidFill>
                  <a:srgbClr val="F5EBA3"/>
                </a:solidFill>
              </a:rPr>
              <a:t>• 5×5 conv: Global features (face shape, hairline)</a:t>
            </a:r>
          </a:p>
          <a:p>
            <a:pPr latinLnBrk="1">
              <a:lnSpc>
                <a:spcPct val="150000"/>
              </a:lnSpc>
            </a:pPr>
            <a:r>
              <a:rPr lang="en-US" sz="3005" b="1" dirty="0">
                <a:solidFill>
                  <a:srgbClr val="F5EBA3"/>
                </a:solidFill>
              </a:rPr>
              <a:t>• Pooling: Dimensionality reduction</a:t>
            </a:r>
          </a:p>
        </p:txBody>
      </p:sp>
      <p:sp>
        <p:nvSpPr>
          <p:cNvPr id="11" name="Rectangle: Rounded Corners 10">
            <a:extLst>
              <a:ext uri="{FF2B5EF4-FFF2-40B4-BE49-F238E27FC236}">
                <a16:creationId xmlns:a16="http://schemas.microsoft.com/office/drawing/2014/main" id="{D420AC28-DC44-2D5A-1EE0-DC159E959D22}"/>
              </a:ext>
            </a:extLst>
          </p:cNvPr>
          <p:cNvSpPr/>
          <p:nvPr/>
        </p:nvSpPr>
        <p:spPr>
          <a:xfrm>
            <a:off x="9402154" y="2891848"/>
            <a:ext cx="8432791" cy="5083352"/>
          </a:xfrm>
          <a:prstGeom prst="roundRect">
            <a:avLst/>
          </a:prstGeom>
          <a:noFill/>
          <a:ln w="762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sz="1690"/>
          </a:p>
        </p:txBody>
      </p:sp>
    </p:spTree>
    <p:extLst>
      <p:ext uri="{BB962C8B-B14F-4D97-AF65-F5344CB8AC3E}">
        <p14:creationId xmlns:p14="http://schemas.microsoft.com/office/powerpoint/2010/main" val="521115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1264</TotalTime>
  <Words>2845</Words>
  <Application>Microsoft Office PowerPoint</Application>
  <PresentationFormat>Custom</PresentationFormat>
  <Paragraphs>416</Paragraphs>
  <Slides>41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Calibri (MS) Bold</vt:lpstr>
      <vt:lpstr>Calibri (MS)</vt:lpstr>
      <vt:lpstr>Wingdings</vt:lpstr>
      <vt:lpstr>Calibri</vt:lpstr>
      <vt:lpstr>Aptos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Neon Green and Black Futuristic Artificial  Intelligence Presentation</dc:title>
  <cp:lastModifiedBy>Nancy Abdullah Fathy Mohammed</cp:lastModifiedBy>
  <cp:revision>17</cp:revision>
  <dcterms:created xsi:type="dcterms:W3CDTF">2006-08-16T00:00:00Z</dcterms:created>
  <dcterms:modified xsi:type="dcterms:W3CDTF">2025-12-08T21:46:55Z</dcterms:modified>
  <dc:identifier>DAG6dHPO3E4</dc:identifier>
</cp:coreProperties>
</file>